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8" r:id="rId5"/>
  </p:sldMasterIdLst>
  <p:notesMasterIdLst>
    <p:notesMasterId r:id="rId24"/>
  </p:notesMasterIdLst>
  <p:handoutMasterIdLst>
    <p:handoutMasterId r:id="rId25"/>
  </p:handoutMasterIdLst>
  <p:sldIdLst>
    <p:sldId id="958" r:id="rId6"/>
    <p:sldId id="964" r:id="rId7"/>
    <p:sldId id="992" r:id="rId8"/>
    <p:sldId id="993" r:id="rId9"/>
    <p:sldId id="994" r:id="rId10"/>
    <p:sldId id="995" r:id="rId11"/>
    <p:sldId id="996" r:id="rId12"/>
    <p:sldId id="997" r:id="rId13"/>
    <p:sldId id="998" r:id="rId14"/>
    <p:sldId id="999" r:id="rId15"/>
    <p:sldId id="1000" r:id="rId16"/>
    <p:sldId id="1001" r:id="rId17"/>
    <p:sldId id="1002" r:id="rId18"/>
    <p:sldId id="1003" r:id="rId19"/>
    <p:sldId id="1004" r:id="rId20"/>
    <p:sldId id="1005" r:id="rId21"/>
    <p:sldId id="1006" r:id="rId22"/>
    <p:sldId id="1007" r:id="rId23"/>
  </p:sldIdLst>
  <p:sldSz cx="9144000" cy="6858000" type="screen4x3"/>
  <p:notesSz cx="9313863"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i Kelm" initials="CK" lastIdx="1" clrIdx="0">
    <p:extLst>
      <p:ext uri="{19B8F6BF-5375-455C-9EA6-DF929625EA0E}">
        <p15:presenceInfo xmlns:p15="http://schemas.microsoft.com/office/powerpoint/2012/main" userId="S-1-5-21-1747717704-4276932672-2857730858-6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CB5"/>
    <a:srgbClr val="006C31"/>
    <a:srgbClr val="002A5C"/>
    <a:srgbClr val="B2BB1C"/>
    <a:srgbClr val="FF99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494" autoAdjust="0"/>
  </p:normalViewPr>
  <p:slideViewPr>
    <p:cSldViewPr>
      <p:cViewPr varScale="1">
        <p:scale>
          <a:sx n="92" d="100"/>
          <a:sy n="92" d="100"/>
        </p:scale>
        <p:origin x="2136"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004"/>
    </p:cViewPr>
  </p:sorterViewPr>
  <p:notesViewPr>
    <p:cSldViewPr>
      <p:cViewPr varScale="1">
        <p:scale>
          <a:sx n="108" d="100"/>
          <a:sy n="108" d="100"/>
        </p:scale>
        <p:origin x="246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36007" cy="343660"/>
          </a:xfrm>
          <a:prstGeom prst="rect">
            <a:avLst/>
          </a:prstGeom>
        </p:spPr>
        <p:txBody>
          <a:bodyPr vert="horz" lIns="90668" tIns="45334" rIns="90668" bIns="45334" rtlCol="0"/>
          <a:lstStyle>
            <a:lvl1pPr algn="l">
              <a:defRPr sz="1100"/>
            </a:lvl1pPr>
          </a:lstStyle>
          <a:p>
            <a:endParaRPr lang="en-US"/>
          </a:p>
        </p:txBody>
      </p:sp>
      <p:sp>
        <p:nvSpPr>
          <p:cNvPr id="3" name="Date Placeholder 2"/>
          <p:cNvSpPr>
            <a:spLocks noGrp="1"/>
          </p:cNvSpPr>
          <p:nvPr>
            <p:ph type="dt" sz="quarter" idx="1"/>
          </p:nvPr>
        </p:nvSpPr>
        <p:spPr>
          <a:xfrm>
            <a:off x="5275700" y="2"/>
            <a:ext cx="4036007" cy="343660"/>
          </a:xfrm>
          <a:prstGeom prst="rect">
            <a:avLst/>
          </a:prstGeom>
        </p:spPr>
        <p:txBody>
          <a:bodyPr vert="horz" lIns="90668" tIns="45334" rIns="90668" bIns="45334" rtlCol="0"/>
          <a:lstStyle>
            <a:lvl1pPr algn="r">
              <a:defRPr sz="1100"/>
            </a:lvl1pPr>
          </a:lstStyle>
          <a:p>
            <a:fld id="{5E676E58-C97B-492B-AA93-4D859011BB41}" type="datetimeFigureOut">
              <a:rPr lang="en-US" smtClean="0"/>
              <a:t>10/15/2024</a:t>
            </a:fld>
            <a:endParaRPr lang="en-US"/>
          </a:p>
        </p:txBody>
      </p:sp>
      <p:sp>
        <p:nvSpPr>
          <p:cNvPr id="4" name="Footer Placeholder 3"/>
          <p:cNvSpPr>
            <a:spLocks noGrp="1"/>
          </p:cNvSpPr>
          <p:nvPr>
            <p:ph type="ftr" sz="quarter" idx="2"/>
          </p:nvPr>
        </p:nvSpPr>
        <p:spPr>
          <a:xfrm>
            <a:off x="0" y="6514343"/>
            <a:ext cx="4036007" cy="343660"/>
          </a:xfrm>
          <a:prstGeom prst="rect">
            <a:avLst/>
          </a:prstGeom>
        </p:spPr>
        <p:txBody>
          <a:bodyPr vert="horz" lIns="90668" tIns="45334" rIns="90668" bIns="45334" rtlCol="0" anchor="b"/>
          <a:lstStyle>
            <a:lvl1pPr algn="l">
              <a:defRPr sz="1100"/>
            </a:lvl1pPr>
          </a:lstStyle>
          <a:p>
            <a:endParaRPr lang="en-US"/>
          </a:p>
        </p:txBody>
      </p:sp>
      <p:sp>
        <p:nvSpPr>
          <p:cNvPr id="5" name="Slide Number Placeholder 4"/>
          <p:cNvSpPr>
            <a:spLocks noGrp="1"/>
          </p:cNvSpPr>
          <p:nvPr>
            <p:ph type="sldNum" sz="quarter" idx="3"/>
          </p:nvPr>
        </p:nvSpPr>
        <p:spPr>
          <a:xfrm>
            <a:off x="5275700" y="6514343"/>
            <a:ext cx="4036007" cy="343660"/>
          </a:xfrm>
          <a:prstGeom prst="rect">
            <a:avLst/>
          </a:prstGeom>
        </p:spPr>
        <p:txBody>
          <a:bodyPr vert="horz" lIns="90668" tIns="45334" rIns="90668" bIns="45334" rtlCol="0" anchor="b"/>
          <a:lstStyle>
            <a:lvl1pPr algn="r">
              <a:defRPr sz="1100"/>
            </a:lvl1pPr>
          </a:lstStyle>
          <a:p>
            <a:fld id="{5BD00DEC-D470-423D-BB9D-6EEFCF7AF1D8}" type="slidenum">
              <a:rPr lang="en-US" smtClean="0"/>
              <a:t>‹#›</a:t>
            </a:fld>
            <a:endParaRPr lang="en-US"/>
          </a:p>
        </p:txBody>
      </p:sp>
    </p:spTree>
    <p:extLst>
      <p:ext uri="{BB962C8B-B14F-4D97-AF65-F5344CB8AC3E}">
        <p14:creationId xmlns:p14="http://schemas.microsoft.com/office/powerpoint/2010/main" val="154303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36007" cy="343660"/>
          </a:xfrm>
          <a:prstGeom prst="rect">
            <a:avLst/>
          </a:prstGeom>
        </p:spPr>
        <p:txBody>
          <a:bodyPr vert="horz" lIns="90668" tIns="45334" rIns="90668" bIns="45334" rtlCol="0"/>
          <a:lstStyle>
            <a:lvl1pPr algn="l">
              <a:defRPr sz="1100"/>
            </a:lvl1pPr>
          </a:lstStyle>
          <a:p>
            <a:endParaRPr lang="en-US"/>
          </a:p>
        </p:txBody>
      </p:sp>
      <p:sp>
        <p:nvSpPr>
          <p:cNvPr id="3" name="Date Placeholder 2"/>
          <p:cNvSpPr>
            <a:spLocks noGrp="1"/>
          </p:cNvSpPr>
          <p:nvPr>
            <p:ph type="dt" idx="1"/>
          </p:nvPr>
        </p:nvSpPr>
        <p:spPr>
          <a:xfrm>
            <a:off x="5275700" y="2"/>
            <a:ext cx="4036007" cy="343660"/>
          </a:xfrm>
          <a:prstGeom prst="rect">
            <a:avLst/>
          </a:prstGeom>
        </p:spPr>
        <p:txBody>
          <a:bodyPr vert="horz" lIns="90668" tIns="45334" rIns="90668" bIns="45334" rtlCol="0"/>
          <a:lstStyle>
            <a:lvl1pPr algn="r">
              <a:defRPr sz="1100"/>
            </a:lvl1pPr>
          </a:lstStyle>
          <a:p>
            <a:fld id="{093869AC-3162-437D-9D14-0194AA0D9079}" type="datetimeFigureOut">
              <a:rPr lang="en-US" smtClean="0"/>
              <a:t>10/15/2024</a:t>
            </a:fld>
            <a:endParaRPr lang="en-US"/>
          </a:p>
        </p:txBody>
      </p:sp>
      <p:sp>
        <p:nvSpPr>
          <p:cNvPr id="4" name="Slide Image Placeholder 3"/>
          <p:cNvSpPr>
            <a:spLocks noGrp="1" noRot="1" noChangeAspect="1"/>
          </p:cNvSpPr>
          <p:nvPr>
            <p:ph type="sldImg" idx="2"/>
          </p:nvPr>
        </p:nvSpPr>
        <p:spPr>
          <a:xfrm>
            <a:off x="3113088" y="857250"/>
            <a:ext cx="3087687" cy="2314575"/>
          </a:xfrm>
          <a:prstGeom prst="rect">
            <a:avLst/>
          </a:prstGeom>
          <a:noFill/>
          <a:ln w="12700">
            <a:solidFill>
              <a:prstClr val="black"/>
            </a:solidFill>
          </a:ln>
        </p:spPr>
        <p:txBody>
          <a:bodyPr vert="horz" lIns="90668" tIns="45334" rIns="90668" bIns="45334" rtlCol="0" anchor="ctr"/>
          <a:lstStyle/>
          <a:p>
            <a:endParaRPr lang="en-US"/>
          </a:p>
        </p:txBody>
      </p:sp>
      <p:sp>
        <p:nvSpPr>
          <p:cNvPr id="5" name="Notes Placeholder 4"/>
          <p:cNvSpPr>
            <a:spLocks noGrp="1"/>
          </p:cNvSpPr>
          <p:nvPr>
            <p:ph type="body" sz="quarter" idx="3"/>
          </p:nvPr>
        </p:nvSpPr>
        <p:spPr>
          <a:xfrm>
            <a:off x="931387" y="3299836"/>
            <a:ext cx="7451090" cy="2701352"/>
          </a:xfrm>
          <a:prstGeom prst="rect">
            <a:avLst/>
          </a:prstGeom>
        </p:spPr>
        <p:txBody>
          <a:bodyPr vert="horz" lIns="90668" tIns="45334" rIns="90668" bIns="4533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4343"/>
            <a:ext cx="4036007" cy="343660"/>
          </a:xfrm>
          <a:prstGeom prst="rect">
            <a:avLst/>
          </a:prstGeom>
        </p:spPr>
        <p:txBody>
          <a:bodyPr vert="horz" lIns="90668" tIns="45334" rIns="90668" bIns="45334" rtlCol="0" anchor="b"/>
          <a:lstStyle>
            <a:lvl1pPr algn="l">
              <a:defRPr sz="1100"/>
            </a:lvl1pPr>
          </a:lstStyle>
          <a:p>
            <a:endParaRPr lang="en-US"/>
          </a:p>
        </p:txBody>
      </p:sp>
      <p:sp>
        <p:nvSpPr>
          <p:cNvPr id="7" name="Slide Number Placeholder 6"/>
          <p:cNvSpPr>
            <a:spLocks noGrp="1"/>
          </p:cNvSpPr>
          <p:nvPr>
            <p:ph type="sldNum" sz="quarter" idx="5"/>
          </p:nvPr>
        </p:nvSpPr>
        <p:spPr>
          <a:xfrm>
            <a:off x="5275700" y="6514343"/>
            <a:ext cx="4036007" cy="343660"/>
          </a:xfrm>
          <a:prstGeom prst="rect">
            <a:avLst/>
          </a:prstGeom>
        </p:spPr>
        <p:txBody>
          <a:bodyPr vert="horz" lIns="90668" tIns="45334" rIns="90668" bIns="45334" rtlCol="0" anchor="b"/>
          <a:lstStyle>
            <a:lvl1pPr algn="r">
              <a:defRPr sz="1100"/>
            </a:lvl1pPr>
          </a:lstStyle>
          <a:p>
            <a:fld id="{3CD55CBC-DA71-483C-852A-968FE037E469}" type="slidenum">
              <a:rPr lang="en-US" smtClean="0"/>
              <a:t>‹#›</a:t>
            </a:fld>
            <a:endParaRPr lang="en-US"/>
          </a:p>
        </p:txBody>
      </p:sp>
    </p:spTree>
    <p:extLst>
      <p:ext uri="{BB962C8B-B14F-4D97-AF65-F5344CB8AC3E}">
        <p14:creationId xmlns:p14="http://schemas.microsoft.com/office/powerpoint/2010/main" val="231269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4075"/>
            <a:r>
              <a:rPr lang="en-US" sz="1100" dirty="0"/>
              <a:t>Welcome to Stratosphere Quality’s training on the Americans with Disabilities Act.  Better known as the ADA.</a:t>
            </a:r>
          </a:p>
          <a:p>
            <a:endParaRPr lang="en-US" dirty="0"/>
          </a:p>
        </p:txBody>
      </p:sp>
      <p:sp>
        <p:nvSpPr>
          <p:cNvPr id="4" name="Slide Number Placeholder 3"/>
          <p:cNvSpPr>
            <a:spLocks noGrp="1"/>
          </p:cNvSpPr>
          <p:nvPr>
            <p:ph type="sldNum" sz="quarter" idx="5"/>
          </p:nvPr>
        </p:nvSpPr>
        <p:spPr/>
        <p:txBody>
          <a:bodyPr/>
          <a:lstStyle/>
          <a:p>
            <a:fld id="{3CD55CBC-DA71-483C-852A-968FE037E469}" type="slidenum">
              <a:rPr lang="en-US" smtClean="0"/>
              <a:t>1</a:t>
            </a:fld>
            <a:endParaRPr lang="en-US"/>
          </a:p>
        </p:txBody>
      </p:sp>
    </p:spTree>
    <p:extLst>
      <p:ext uri="{BB962C8B-B14F-4D97-AF65-F5344CB8AC3E}">
        <p14:creationId xmlns:p14="http://schemas.microsoft.com/office/powerpoint/2010/main" val="417147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Employee handbook has been updated to include a new ADA policy.  </a:t>
            </a:r>
          </a:p>
        </p:txBody>
      </p:sp>
      <p:sp>
        <p:nvSpPr>
          <p:cNvPr id="4" name="Slide Number Placeholder 3"/>
          <p:cNvSpPr>
            <a:spLocks noGrp="1"/>
          </p:cNvSpPr>
          <p:nvPr>
            <p:ph type="sldNum" sz="quarter" idx="5"/>
          </p:nvPr>
        </p:nvSpPr>
        <p:spPr/>
        <p:txBody>
          <a:bodyPr/>
          <a:lstStyle/>
          <a:p>
            <a:fld id="{3CD55CBC-DA71-483C-852A-968FE037E469}" type="slidenum">
              <a:rPr lang="en-US" smtClean="0"/>
              <a:t>10</a:t>
            </a:fld>
            <a:endParaRPr lang="en-US"/>
          </a:p>
        </p:txBody>
      </p:sp>
    </p:spTree>
    <p:extLst>
      <p:ext uri="{BB962C8B-B14F-4D97-AF65-F5344CB8AC3E}">
        <p14:creationId xmlns:p14="http://schemas.microsoft.com/office/powerpoint/2010/main" val="254297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requiring accommodations to perform their job duties are required to notify their Regional HR Representative either verbally or in writing. Contact information for the HR Department is included in the chart.</a:t>
            </a:r>
          </a:p>
        </p:txBody>
      </p:sp>
      <p:sp>
        <p:nvSpPr>
          <p:cNvPr id="4" name="Slide Number Placeholder 3"/>
          <p:cNvSpPr>
            <a:spLocks noGrp="1"/>
          </p:cNvSpPr>
          <p:nvPr>
            <p:ph type="sldNum" sz="quarter" idx="5"/>
          </p:nvPr>
        </p:nvSpPr>
        <p:spPr/>
        <p:txBody>
          <a:bodyPr/>
          <a:lstStyle/>
          <a:p>
            <a:fld id="{3CD55CBC-DA71-483C-852A-968FE037E469}" type="slidenum">
              <a:rPr lang="en-US" smtClean="0"/>
              <a:t>11</a:t>
            </a:fld>
            <a:endParaRPr lang="en-US"/>
          </a:p>
        </p:txBody>
      </p:sp>
    </p:spTree>
    <p:extLst>
      <p:ext uri="{BB962C8B-B14F-4D97-AF65-F5344CB8AC3E}">
        <p14:creationId xmlns:p14="http://schemas.microsoft.com/office/powerpoint/2010/main" val="410021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may also contact HR via email or through the main Stratosphere phone number and then select option 5.  An accommodation request does not have to include terms like ADA or reasonable accommodation.  If an employee has a medical condition that limits their ability to complete their job duties, they are required to contact HR.</a:t>
            </a:r>
          </a:p>
        </p:txBody>
      </p:sp>
      <p:sp>
        <p:nvSpPr>
          <p:cNvPr id="4" name="Slide Number Placeholder 3"/>
          <p:cNvSpPr>
            <a:spLocks noGrp="1"/>
          </p:cNvSpPr>
          <p:nvPr>
            <p:ph type="sldNum" sz="quarter" idx="5"/>
          </p:nvPr>
        </p:nvSpPr>
        <p:spPr/>
        <p:txBody>
          <a:bodyPr/>
          <a:lstStyle/>
          <a:p>
            <a:fld id="{3CD55CBC-DA71-483C-852A-968FE037E469}" type="slidenum">
              <a:rPr lang="en-US" smtClean="0"/>
              <a:t>12</a:t>
            </a:fld>
            <a:endParaRPr lang="en-US"/>
          </a:p>
        </p:txBody>
      </p:sp>
    </p:spTree>
    <p:extLst>
      <p:ext uri="{BB962C8B-B14F-4D97-AF65-F5344CB8AC3E}">
        <p14:creationId xmlns:p14="http://schemas.microsoft.com/office/powerpoint/2010/main" val="480522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employee’s medical information is confidential and should not be shared with anyone outside of the HR department.</a:t>
            </a:r>
          </a:p>
        </p:txBody>
      </p:sp>
      <p:sp>
        <p:nvSpPr>
          <p:cNvPr id="4" name="Slide Number Placeholder 3"/>
          <p:cNvSpPr>
            <a:spLocks noGrp="1"/>
          </p:cNvSpPr>
          <p:nvPr>
            <p:ph type="sldNum" sz="quarter" idx="5"/>
          </p:nvPr>
        </p:nvSpPr>
        <p:spPr/>
        <p:txBody>
          <a:bodyPr/>
          <a:lstStyle/>
          <a:p>
            <a:fld id="{3CD55CBC-DA71-483C-852A-968FE037E469}" type="slidenum">
              <a:rPr lang="en-US" smtClean="0"/>
              <a:t>13</a:t>
            </a:fld>
            <a:endParaRPr lang="en-US"/>
          </a:p>
        </p:txBody>
      </p:sp>
    </p:spTree>
    <p:extLst>
      <p:ext uri="{BB962C8B-B14F-4D97-AF65-F5344CB8AC3E}">
        <p14:creationId xmlns:p14="http://schemas.microsoft.com/office/powerpoint/2010/main" val="372270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HR Manager or their designee will review and evaluate all requests for accommodations to ensure compliance with the ADA or PWFA.  The evaluation will be conducted independently of any other policy or procedure.</a:t>
            </a:r>
          </a:p>
        </p:txBody>
      </p:sp>
      <p:sp>
        <p:nvSpPr>
          <p:cNvPr id="4" name="Slide Number Placeholder 3"/>
          <p:cNvSpPr>
            <a:spLocks noGrp="1"/>
          </p:cNvSpPr>
          <p:nvPr>
            <p:ph type="sldNum" sz="quarter" idx="5"/>
          </p:nvPr>
        </p:nvSpPr>
        <p:spPr/>
        <p:txBody>
          <a:bodyPr/>
          <a:lstStyle/>
          <a:p>
            <a:fld id="{3CD55CBC-DA71-483C-852A-968FE037E469}" type="slidenum">
              <a:rPr lang="en-US" smtClean="0"/>
              <a:t>14</a:t>
            </a:fld>
            <a:endParaRPr lang="en-US"/>
          </a:p>
        </p:txBody>
      </p:sp>
    </p:spTree>
    <p:extLst>
      <p:ext uri="{BB962C8B-B14F-4D97-AF65-F5344CB8AC3E}">
        <p14:creationId xmlns:p14="http://schemas.microsoft.com/office/powerpoint/2010/main" val="398191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HR Manager or their designee will engage in an interactive process with the employee.  The information gathered will be used to identify specific limitations, potential accommodations and gather necessary medical information to evaluate the request.  The medical details provided by the employee will remain confidential except when necessary to evaluate and implement accommodations.</a:t>
            </a:r>
          </a:p>
        </p:txBody>
      </p:sp>
      <p:sp>
        <p:nvSpPr>
          <p:cNvPr id="4" name="Slide Number Placeholder 3"/>
          <p:cNvSpPr>
            <a:spLocks noGrp="1"/>
          </p:cNvSpPr>
          <p:nvPr>
            <p:ph type="sldNum" sz="quarter" idx="5"/>
          </p:nvPr>
        </p:nvSpPr>
        <p:spPr/>
        <p:txBody>
          <a:bodyPr/>
          <a:lstStyle/>
          <a:p>
            <a:fld id="{3CD55CBC-DA71-483C-852A-968FE037E469}" type="slidenum">
              <a:rPr lang="en-US" smtClean="0"/>
              <a:t>15</a:t>
            </a:fld>
            <a:endParaRPr lang="en-US"/>
          </a:p>
        </p:txBody>
      </p:sp>
    </p:spTree>
    <p:extLst>
      <p:ext uri="{BB962C8B-B14F-4D97-AF65-F5344CB8AC3E}">
        <p14:creationId xmlns:p14="http://schemas.microsoft.com/office/powerpoint/2010/main" val="4231325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HR Manager or their designee will review the request, taking into account, the limitations, essential job functions and whether the accommodation imposes an undue hardship on the company.  Again, the review will be evaluated independently of any other policies and procedures.</a:t>
            </a:r>
          </a:p>
        </p:txBody>
      </p:sp>
      <p:sp>
        <p:nvSpPr>
          <p:cNvPr id="4" name="Slide Number Placeholder 3"/>
          <p:cNvSpPr>
            <a:spLocks noGrp="1"/>
          </p:cNvSpPr>
          <p:nvPr>
            <p:ph type="sldNum" sz="quarter" idx="5"/>
          </p:nvPr>
        </p:nvSpPr>
        <p:spPr/>
        <p:txBody>
          <a:bodyPr/>
          <a:lstStyle/>
          <a:p>
            <a:fld id="{3CD55CBC-DA71-483C-852A-968FE037E469}" type="slidenum">
              <a:rPr lang="en-US" smtClean="0"/>
              <a:t>16</a:t>
            </a:fld>
            <a:endParaRPr lang="en-US"/>
          </a:p>
        </p:txBody>
      </p:sp>
    </p:spTree>
    <p:extLst>
      <p:ext uri="{BB962C8B-B14F-4D97-AF65-F5344CB8AC3E}">
        <p14:creationId xmlns:p14="http://schemas.microsoft.com/office/powerpoint/2010/main" val="3150124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decision is made, approved accommodations will be implemented as quickly as possible.  Should the request be denied, alternative solutions may be explored.  Stratosphere will document and keep confidential records of accommodations that are requested and granted, as well as modifications to any accommodations.</a:t>
            </a:r>
          </a:p>
        </p:txBody>
      </p:sp>
      <p:sp>
        <p:nvSpPr>
          <p:cNvPr id="4" name="Slide Number Placeholder 3"/>
          <p:cNvSpPr>
            <a:spLocks noGrp="1"/>
          </p:cNvSpPr>
          <p:nvPr>
            <p:ph type="sldNum" sz="quarter" idx="5"/>
          </p:nvPr>
        </p:nvSpPr>
        <p:spPr/>
        <p:txBody>
          <a:bodyPr/>
          <a:lstStyle/>
          <a:p>
            <a:fld id="{3CD55CBC-DA71-483C-852A-968FE037E469}" type="slidenum">
              <a:rPr lang="en-US" smtClean="0"/>
              <a:t>17</a:t>
            </a:fld>
            <a:endParaRPr lang="en-US"/>
          </a:p>
        </p:txBody>
      </p:sp>
    </p:spTree>
    <p:extLst>
      <p:ext uri="{BB962C8B-B14F-4D97-AF65-F5344CB8AC3E}">
        <p14:creationId xmlns:p14="http://schemas.microsoft.com/office/powerpoint/2010/main" val="1080934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an accommodation request be denied, the employee may submit a written appeal to the HR manager.  The appeal should include the reason for the request and the desired accommodation.  The HR Manager will review the appeal, conduct an additional interactive process if necessary, and make a final determination.</a:t>
            </a:r>
          </a:p>
        </p:txBody>
      </p:sp>
      <p:sp>
        <p:nvSpPr>
          <p:cNvPr id="4" name="Slide Number Placeholder 3"/>
          <p:cNvSpPr>
            <a:spLocks noGrp="1"/>
          </p:cNvSpPr>
          <p:nvPr>
            <p:ph type="sldNum" sz="quarter" idx="5"/>
          </p:nvPr>
        </p:nvSpPr>
        <p:spPr/>
        <p:txBody>
          <a:bodyPr/>
          <a:lstStyle/>
          <a:p>
            <a:fld id="{3CD55CBC-DA71-483C-852A-968FE037E469}" type="slidenum">
              <a:rPr lang="en-US" smtClean="0"/>
              <a:t>18</a:t>
            </a:fld>
            <a:endParaRPr lang="en-US"/>
          </a:p>
        </p:txBody>
      </p:sp>
    </p:spTree>
    <p:extLst>
      <p:ext uri="{BB962C8B-B14F-4D97-AF65-F5344CB8AC3E}">
        <p14:creationId xmlns:p14="http://schemas.microsoft.com/office/powerpoint/2010/main" val="266830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Stratosphere quality</a:t>
            </a:r>
            <a:r>
              <a:rPr lang="en-US" baseline="0" dirty="0">
                <a:cs typeface="Calibri"/>
              </a:rPr>
              <a:t> is an Equal Opportunity Employer. Stratosphere’s goal is to comply with all employment-related laws, regulations and best practices including but not limited to the ADA and the Pregnant Workers Fairness Act or PWFA. Stratosphere has a non-discrimination policy that prohibits discrimination against individuals with disabilities or pregnant workers.</a:t>
            </a:r>
            <a:endParaRPr lang="en-US" dirty="0">
              <a:cs typeface="Calibri"/>
            </a:endParaRPr>
          </a:p>
        </p:txBody>
      </p:sp>
      <p:sp>
        <p:nvSpPr>
          <p:cNvPr id="4" name="Slide Number Placeholder 3"/>
          <p:cNvSpPr>
            <a:spLocks noGrp="1"/>
          </p:cNvSpPr>
          <p:nvPr>
            <p:ph type="sldNum" sz="quarter" idx="10"/>
          </p:nvPr>
        </p:nvSpPr>
        <p:spPr/>
        <p:txBody>
          <a:bodyPr/>
          <a:lstStyle/>
          <a:p>
            <a:fld id="{3CD55CBC-DA71-483C-852A-968FE037E469}" type="slidenum">
              <a:rPr lang="en-US" smtClean="0"/>
              <a:t>2</a:t>
            </a:fld>
            <a:endParaRPr lang="en-US"/>
          </a:p>
        </p:txBody>
      </p:sp>
    </p:spTree>
    <p:extLst>
      <p:ext uri="{BB962C8B-B14F-4D97-AF65-F5344CB8AC3E}">
        <p14:creationId xmlns:p14="http://schemas.microsoft.com/office/powerpoint/2010/main" val="3205788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Stratosphere will provide accommodations to covered</a:t>
            </a:r>
            <a:r>
              <a:rPr lang="en-US" baseline="0" dirty="0"/>
              <a:t> individuals under the ADA or PWFA.  Stratosphere has a no retaliation policy which covers individuals with questions or accommodation requests under the ADA or PWFA.</a:t>
            </a:r>
            <a:endParaRPr lang="en-US" dirty="0"/>
          </a:p>
        </p:txBody>
      </p:sp>
      <p:sp>
        <p:nvSpPr>
          <p:cNvPr id="4" name="Slide Number Placeholder 3"/>
          <p:cNvSpPr>
            <a:spLocks noGrp="1"/>
          </p:cNvSpPr>
          <p:nvPr>
            <p:ph type="sldNum" sz="quarter" idx="5"/>
          </p:nvPr>
        </p:nvSpPr>
        <p:spPr/>
        <p:txBody>
          <a:bodyPr/>
          <a:lstStyle/>
          <a:p>
            <a:fld id="{3CD55CBC-DA71-483C-852A-968FE037E469}" type="slidenum">
              <a:rPr lang="en-US" smtClean="0"/>
              <a:t>3</a:t>
            </a:fld>
            <a:endParaRPr lang="en-US"/>
          </a:p>
        </p:txBody>
      </p:sp>
    </p:spTree>
    <p:extLst>
      <p:ext uri="{BB962C8B-B14F-4D97-AF65-F5344CB8AC3E}">
        <p14:creationId xmlns:p14="http://schemas.microsoft.com/office/powerpoint/2010/main" val="309385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accommodations are considered reasonable under the ADA.  A reasonable accommodation enables an employee to perform their job functions.  Listed are examples of reasonable accommodations.</a:t>
            </a:r>
          </a:p>
        </p:txBody>
      </p:sp>
      <p:sp>
        <p:nvSpPr>
          <p:cNvPr id="4" name="Slide Number Placeholder 3"/>
          <p:cNvSpPr>
            <a:spLocks noGrp="1"/>
          </p:cNvSpPr>
          <p:nvPr>
            <p:ph type="sldNum" sz="quarter" idx="5"/>
          </p:nvPr>
        </p:nvSpPr>
        <p:spPr/>
        <p:txBody>
          <a:bodyPr/>
          <a:lstStyle/>
          <a:p>
            <a:fld id="{3CD55CBC-DA71-483C-852A-968FE037E469}" type="slidenum">
              <a:rPr lang="en-US" smtClean="0"/>
              <a:t>4</a:t>
            </a:fld>
            <a:endParaRPr lang="en-US"/>
          </a:p>
        </p:txBody>
      </p:sp>
    </p:spTree>
    <p:extLst>
      <p:ext uri="{BB962C8B-B14F-4D97-AF65-F5344CB8AC3E}">
        <p14:creationId xmlns:p14="http://schemas.microsoft.com/office/powerpoint/2010/main" val="253132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off from work can be a reasonable accommodation under certain circumstances. Stratosphere does not evaluate reasonable time off accommodation requests with other leave policies in mind.  Stratosphere evaluates time off requests independently from other policies or procedures.  Time off as a reasonable accommodation can run concurrent with other leave provisions.</a:t>
            </a:r>
          </a:p>
        </p:txBody>
      </p:sp>
      <p:sp>
        <p:nvSpPr>
          <p:cNvPr id="4" name="Slide Number Placeholder 3"/>
          <p:cNvSpPr>
            <a:spLocks noGrp="1"/>
          </p:cNvSpPr>
          <p:nvPr>
            <p:ph type="sldNum" sz="quarter" idx="5"/>
          </p:nvPr>
        </p:nvSpPr>
        <p:spPr/>
        <p:txBody>
          <a:bodyPr/>
          <a:lstStyle/>
          <a:p>
            <a:fld id="{3CD55CBC-DA71-483C-852A-968FE037E469}" type="slidenum">
              <a:rPr lang="en-US" smtClean="0"/>
              <a:t>5</a:t>
            </a:fld>
            <a:endParaRPr lang="en-US"/>
          </a:p>
        </p:txBody>
      </p:sp>
    </p:spTree>
    <p:extLst>
      <p:ext uri="{BB962C8B-B14F-4D97-AF65-F5344CB8AC3E}">
        <p14:creationId xmlns:p14="http://schemas.microsoft.com/office/powerpoint/2010/main" val="329915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there can be confusion between the Family Medical Leave Act (FMLA) and a leave as an accommodation.  Stratosphere is a covered employer under the FMLA.  FMLA allows eligible employees up to twelve weeks of unpaid, job protected leave.  To be eligible for FMLA an employee must work for Stratosphere for one year and have worked at least 1,250 hours within the 12 months prior to the leave. Listed are some of the reasons an employee might request FMLA.</a:t>
            </a:r>
          </a:p>
        </p:txBody>
      </p:sp>
      <p:sp>
        <p:nvSpPr>
          <p:cNvPr id="4" name="Slide Number Placeholder 3"/>
          <p:cNvSpPr>
            <a:spLocks noGrp="1"/>
          </p:cNvSpPr>
          <p:nvPr>
            <p:ph type="sldNum" sz="quarter" idx="5"/>
          </p:nvPr>
        </p:nvSpPr>
        <p:spPr/>
        <p:txBody>
          <a:bodyPr/>
          <a:lstStyle/>
          <a:p>
            <a:fld id="{3CD55CBC-DA71-483C-852A-968FE037E469}" type="slidenum">
              <a:rPr lang="en-US" smtClean="0"/>
              <a:t>6</a:t>
            </a:fld>
            <a:endParaRPr lang="en-US"/>
          </a:p>
        </p:txBody>
      </p:sp>
    </p:spTree>
    <p:extLst>
      <p:ext uri="{BB962C8B-B14F-4D97-AF65-F5344CB8AC3E}">
        <p14:creationId xmlns:p14="http://schemas.microsoft.com/office/powerpoint/2010/main" val="183522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an employee is not entitled to FMLA they are still covered by the ADA and PWFA and entitled to reasonable accommodations, depending on the need.  Unlike FMLA there is no set amount of time off under the ADA.  An ADA leave as a reasonable accommodation is authorized and cannot be counted against attendance or be used as a basis to discipline or terminate an employee.  Because of the complexity of these requirements and overlap to other policies Human Resources must be involved in all ADA and PWFA decisions.</a:t>
            </a:r>
          </a:p>
        </p:txBody>
      </p:sp>
      <p:sp>
        <p:nvSpPr>
          <p:cNvPr id="4" name="Slide Number Placeholder 3"/>
          <p:cNvSpPr>
            <a:spLocks noGrp="1"/>
          </p:cNvSpPr>
          <p:nvPr>
            <p:ph type="sldNum" sz="quarter" idx="5"/>
          </p:nvPr>
        </p:nvSpPr>
        <p:spPr/>
        <p:txBody>
          <a:bodyPr/>
          <a:lstStyle/>
          <a:p>
            <a:fld id="{3CD55CBC-DA71-483C-852A-968FE037E469}" type="slidenum">
              <a:rPr lang="en-US" smtClean="0"/>
              <a:t>7</a:t>
            </a:fld>
            <a:endParaRPr lang="en-US"/>
          </a:p>
        </p:txBody>
      </p:sp>
    </p:spTree>
    <p:extLst>
      <p:ext uri="{BB962C8B-B14F-4D97-AF65-F5344CB8AC3E}">
        <p14:creationId xmlns:p14="http://schemas.microsoft.com/office/powerpoint/2010/main" val="1024692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Supervisory and Managerial employees are prohibited from engaging with employees with respect to disability, accommodation requests and medical related matters.  Specifically, as outlined in the table.</a:t>
            </a:r>
          </a:p>
        </p:txBody>
      </p:sp>
      <p:sp>
        <p:nvSpPr>
          <p:cNvPr id="4" name="Slide Number Placeholder 3"/>
          <p:cNvSpPr>
            <a:spLocks noGrp="1"/>
          </p:cNvSpPr>
          <p:nvPr>
            <p:ph type="sldNum" sz="quarter" idx="5"/>
          </p:nvPr>
        </p:nvSpPr>
        <p:spPr/>
        <p:txBody>
          <a:bodyPr/>
          <a:lstStyle/>
          <a:p>
            <a:fld id="{3CD55CBC-DA71-483C-852A-968FE037E469}" type="slidenum">
              <a:rPr lang="en-US" smtClean="0"/>
              <a:t>8</a:t>
            </a:fld>
            <a:endParaRPr lang="en-US"/>
          </a:p>
        </p:txBody>
      </p:sp>
    </p:spTree>
    <p:extLst>
      <p:ext uri="{BB962C8B-B14F-4D97-AF65-F5344CB8AC3E}">
        <p14:creationId xmlns:p14="http://schemas.microsoft.com/office/powerpoint/2010/main" val="1940833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medical information is to be kept confidential and immediately be forwarded by secure means to the appropriate Regional HR Representative for the applicable region.</a:t>
            </a:r>
          </a:p>
        </p:txBody>
      </p:sp>
      <p:sp>
        <p:nvSpPr>
          <p:cNvPr id="4" name="Slide Number Placeholder 3"/>
          <p:cNvSpPr>
            <a:spLocks noGrp="1"/>
          </p:cNvSpPr>
          <p:nvPr>
            <p:ph type="sldNum" sz="quarter" idx="5"/>
          </p:nvPr>
        </p:nvSpPr>
        <p:spPr/>
        <p:txBody>
          <a:bodyPr/>
          <a:lstStyle/>
          <a:p>
            <a:fld id="{3CD55CBC-DA71-483C-852A-968FE037E469}" type="slidenum">
              <a:rPr lang="en-US" smtClean="0"/>
              <a:t>9</a:t>
            </a:fld>
            <a:endParaRPr lang="en-US"/>
          </a:p>
        </p:txBody>
      </p:sp>
    </p:spTree>
    <p:extLst>
      <p:ext uri="{BB962C8B-B14F-4D97-AF65-F5344CB8AC3E}">
        <p14:creationId xmlns:p14="http://schemas.microsoft.com/office/powerpoint/2010/main" val="239062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0" y="2893613"/>
            <a:ext cx="7772400" cy="628650"/>
          </a:xfrm>
        </p:spPr>
        <p:txBody>
          <a:bodyPr>
            <a:noAutofit/>
          </a:bodyPr>
          <a:lstStyle>
            <a:lvl1pPr algn="ctr">
              <a:defRPr sz="3600" b="1" cap="none">
                <a:solidFill>
                  <a:srgbClr val="002A5C"/>
                </a:solidFill>
                <a:effectLst/>
              </a:defRPr>
            </a:lvl1pPr>
          </a:lstStyle>
          <a:p>
            <a:r>
              <a:rPr lang="en-US" dirty="0"/>
              <a:t>TOTAL QUALITY PARTNER</a:t>
            </a:r>
          </a:p>
        </p:txBody>
      </p:sp>
    </p:spTree>
    <p:extLst>
      <p:ext uri="{BB962C8B-B14F-4D97-AF65-F5344CB8AC3E}">
        <p14:creationId xmlns:p14="http://schemas.microsoft.com/office/powerpoint/2010/main" val="5884177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0" y="2893613"/>
            <a:ext cx="7772400" cy="628650"/>
          </a:xfrm>
        </p:spPr>
        <p:txBody>
          <a:bodyPr>
            <a:noAutofit/>
          </a:bodyPr>
          <a:lstStyle>
            <a:lvl1pPr algn="ctr">
              <a:defRPr sz="3600" b="1" cap="none">
                <a:solidFill>
                  <a:srgbClr val="002A5C"/>
                </a:solidFill>
                <a:effectLst/>
              </a:defRPr>
            </a:lvl1pPr>
          </a:lstStyle>
          <a:p>
            <a:r>
              <a:rPr lang="en-US" dirty="0"/>
              <a:t>TOTAL QUALITY PARTNER</a:t>
            </a:r>
          </a:p>
        </p:txBody>
      </p:sp>
    </p:spTree>
    <p:extLst>
      <p:ext uri="{BB962C8B-B14F-4D97-AF65-F5344CB8AC3E}">
        <p14:creationId xmlns:p14="http://schemas.microsoft.com/office/powerpoint/2010/main" val="88805445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762000" y="1600200"/>
            <a:ext cx="8077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3067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2000" y="1535113"/>
            <a:ext cx="3962400"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800600" y="1535113"/>
            <a:ext cx="4038600"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0"/>
          </p:nvPr>
        </p:nvSpPr>
        <p:spPr>
          <a:xfrm>
            <a:off x="762000" y="2286000"/>
            <a:ext cx="39624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1"/>
          </p:nvPr>
        </p:nvSpPr>
        <p:spPr>
          <a:xfrm>
            <a:off x="4800600" y="2286000"/>
            <a:ext cx="40386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337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Large Photo">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5410200" cy="6858000"/>
          </a:xfrm>
        </p:spPr>
        <p:txBody>
          <a:bodyPr/>
          <a:lstStyle>
            <a:lvl1pPr marL="0" indent="0">
              <a:buNone/>
              <a:defRPr b="1">
                <a:effectLst/>
              </a:defRPr>
            </a:lvl1pPr>
            <a:lvl4pPr marL="1371600" indent="0">
              <a:buNone/>
              <a:defRPr/>
            </a:lvl4pPr>
          </a:lstStyle>
          <a:p>
            <a:endParaRPr lang="en-US" dirty="0"/>
          </a:p>
          <a:p>
            <a:endParaRPr lang="en-US" dirty="0"/>
          </a:p>
          <a:p>
            <a:r>
              <a:rPr lang="en-US" dirty="0"/>
              <a:t>	PLEASE INSERT A SCREEN 			SHOT OF SOLAR</a:t>
            </a:r>
          </a:p>
        </p:txBody>
      </p:sp>
      <p:sp>
        <p:nvSpPr>
          <p:cNvPr id="11" name="Title 10"/>
          <p:cNvSpPr>
            <a:spLocks noGrp="1"/>
          </p:cNvSpPr>
          <p:nvPr>
            <p:ph type="title" hasCustomPrompt="1"/>
          </p:nvPr>
        </p:nvSpPr>
        <p:spPr>
          <a:xfrm>
            <a:off x="5562600" y="76200"/>
            <a:ext cx="3352800" cy="914400"/>
          </a:xfrm>
        </p:spPr>
        <p:txBody>
          <a:bodyPr>
            <a:normAutofit/>
          </a:bodyPr>
          <a:lstStyle>
            <a:lvl1pPr>
              <a:defRPr sz="3200" baseline="0"/>
            </a:lvl1pPr>
          </a:lstStyle>
          <a:p>
            <a:r>
              <a:rPr lang="en-US" dirty="0"/>
              <a:t>Title of slide</a:t>
            </a:r>
          </a:p>
        </p:txBody>
      </p:sp>
      <p:sp>
        <p:nvSpPr>
          <p:cNvPr id="13" name="Text Placeholder 12"/>
          <p:cNvSpPr>
            <a:spLocks noGrp="1"/>
          </p:cNvSpPr>
          <p:nvPr>
            <p:ph type="body" sz="quarter" idx="11"/>
          </p:nvPr>
        </p:nvSpPr>
        <p:spPr>
          <a:xfrm>
            <a:off x="5638800" y="1219200"/>
            <a:ext cx="3276600"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5685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Large Photo">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5410200" cy="6858000"/>
          </a:xfrm>
        </p:spPr>
        <p:txBody>
          <a:bodyPr/>
          <a:lstStyle>
            <a:lvl1pPr marL="0" indent="0">
              <a:buNone/>
              <a:defRPr b="1">
                <a:effectLst/>
              </a:defRPr>
            </a:lvl1pPr>
            <a:lvl4pPr marL="1371600" indent="0">
              <a:buNone/>
              <a:defRPr/>
            </a:lvl4pPr>
          </a:lstStyle>
          <a:p>
            <a:endParaRPr lang="en-US" dirty="0"/>
          </a:p>
          <a:p>
            <a:endParaRPr lang="en-US" dirty="0"/>
          </a:p>
          <a:p>
            <a:r>
              <a:rPr lang="en-US" dirty="0"/>
              <a:t>	PLEASE INSERT A SCREEN 			SHOT OF SOLAR</a:t>
            </a:r>
          </a:p>
        </p:txBody>
      </p:sp>
      <p:sp>
        <p:nvSpPr>
          <p:cNvPr id="11" name="Title 10"/>
          <p:cNvSpPr>
            <a:spLocks noGrp="1"/>
          </p:cNvSpPr>
          <p:nvPr>
            <p:ph type="title" hasCustomPrompt="1"/>
          </p:nvPr>
        </p:nvSpPr>
        <p:spPr>
          <a:xfrm>
            <a:off x="5562600" y="76200"/>
            <a:ext cx="3352800" cy="914400"/>
          </a:xfrm>
        </p:spPr>
        <p:txBody>
          <a:bodyPr>
            <a:normAutofit/>
          </a:bodyPr>
          <a:lstStyle>
            <a:lvl1pPr>
              <a:defRPr sz="3200" baseline="0"/>
            </a:lvl1pPr>
          </a:lstStyle>
          <a:p>
            <a:r>
              <a:rPr lang="en-US" dirty="0"/>
              <a:t>Title of slide</a:t>
            </a:r>
          </a:p>
        </p:txBody>
      </p:sp>
      <p:sp>
        <p:nvSpPr>
          <p:cNvPr id="13" name="Text Placeholder 12"/>
          <p:cNvSpPr>
            <a:spLocks noGrp="1"/>
          </p:cNvSpPr>
          <p:nvPr>
            <p:ph type="body" sz="quarter" idx="11"/>
          </p:nvPr>
        </p:nvSpPr>
        <p:spPr>
          <a:xfrm>
            <a:off x="5638800" y="1219200"/>
            <a:ext cx="3276600"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3761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Wide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hasCustomPrompt="1"/>
          </p:nvPr>
        </p:nvSpPr>
        <p:spPr>
          <a:xfrm>
            <a:off x="838200" y="1676400"/>
            <a:ext cx="7924800" cy="2743200"/>
          </a:xfrm>
          <a:noFill/>
          <a:ln w="127000" cap="sq">
            <a:solidFill>
              <a:srgbClr val="FFFFFF"/>
            </a:solidFill>
            <a:miter lim="800000"/>
          </a:ln>
          <a:effectLst>
            <a:outerShdw blurRad="54991" dist="17780" dir="5400000" algn="ctr" rotWithShape="0">
              <a:srgbClr val="000000">
                <a:alpha val="40000"/>
              </a:srgbClr>
            </a:outerShdw>
          </a:effectLst>
          <a:scene3d>
            <a:camera prst="orthographicFront"/>
            <a:lightRig rig="threePt" dir="t">
              <a:rot lat="0" lon="0" rev="7200000"/>
            </a:lightRig>
          </a:scene3d>
          <a:sp3d>
            <a:bevelT w="25400" h="19050"/>
          </a:sp3d>
        </p:spPr>
        <p:txBody>
          <a:bodyPr/>
          <a:lstStyle>
            <a:lvl1pPr marL="0" indent="0">
              <a:buNone/>
              <a:defRPr>
                <a:effectLst/>
              </a:defRPr>
            </a:lvl1pPr>
          </a:lstStyle>
          <a:p>
            <a:r>
              <a:rPr lang="en-US" dirty="0"/>
              <a:t>PLEASE INSERT A SCREEN SHOT OF SOLAR</a:t>
            </a:r>
          </a:p>
        </p:txBody>
      </p:sp>
      <p:sp>
        <p:nvSpPr>
          <p:cNvPr id="6" name="Text Placeholder 5"/>
          <p:cNvSpPr>
            <a:spLocks noGrp="1"/>
          </p:cNvSpPr>
          <p:nvPr>
            <p:ph type="body" sz="quarter" idx="11"/>
          </p:nvPr>
        </p:nvSpPr>
        <p:spPr>
          <a:xfrm>
            <a:off x="838200" y="4724400"/>
            <a:ext cx="7924800" cy="18288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343463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 y="0"/>
            <a:ext cx="9143025" cy="6858000"/>
          </a:xfrm>
          <a:prstGeom prst="rect">
            <a:avLst/>
          </a:prstGeom>
        </p:spPr>
      </p:pic>
      <p:sp>
        <p:nvSpPr>
          <p:cNvPr id="2" name="Title 1"/>
          <p:cNvSpPr>
            <a:spLocks noGrp="1"/>
          </p:cNvSpPr>
          <p:nvPr>
            <p:ph type="ctrTitle" hasCustomPrompt="1"/>
          </p:nvPr>
        </p:nvSpPr>
        <p:spPr>
          <a:xfrm>
            <a:off x="762000" y="3352800"/>
            <a:ext cx="7772400" cy="1068787"/>
          </a:xfrm>
        </p:spPr>
        <p:txBody>
          <a:bodyPr>
            <a:noAutofit/>
          </a:bodyPr>
          <a:lstStyle>
            <a:lvl1pPr algn="ctr">
              <a:defRPr sz="3600" b="1" cap="none">
                <a:solidFill>
                  <a:srgbClr val="F9F9F9"/>
                </a:solidFill>
                <a:effectLst/>
              </a:defRPr>
            </a:lvl1pPr>
          </a:lstStyle>
          <a:p>
            <a:r>
              <a:rPr lang="en-US" dirty="0"/>
              <a:t>Total Quality Partner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187" y="1066800"/>
            <a:ext cx="4700026" cy="1335027"/>
          </a:xfrm>
          <a:prstGeom prst="rect">
            <a:avLst/>
          </a:prstGeom>
        </p:spPr>
      </p:pic>
    </p:spTree>
    <p:extLst>
      <p:ext uri="{BB962C8B-B14F-4D97-AF65-F5344CB8AC3E}">
        <p14:creationId xmlns:p14="http://schemas.microsoft.com/office/powerpoint/2010/main" val="2699713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1219200"/>
          </a:xfrm>
        </p:spPr>
        <p:txBody>
          <a:bodyPr/>
          <a:lstStyle/>
          <a:p>
            <a:r>
              <a:rPr lang="en-US"/>
              <a:t>Click to edit Master title style</a:t>
            </a:r>
          </a:p>
        </p:txBody>
      </p:sp>
      <p:sp>
        <p:nvSpPr>
          <p:cNvPr id="8" name="Text Placeholder 7"/>
          <p:cNvSpPr>
            <a:spLocks noGrp="1"/>
          </p:cNvSpPr>
          <p:nvPr>
            <p:ph type="body" sz="quarter" idx="13"/>
          </p:nvPr>
        </p:nvSpPr>
        <p:spPr>
          <a:xfrm>
            <a:off x="762000" y="1600200"/>
            <a:ext cx="80772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6136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2000" y="1828800"/>
            <a:ext cx="3962400" cy="609599"/>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800600" y="1828800"/>
            <a:ext cx="4038600" cy="609600"/>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10"/>
          <p:cNvSpPr>
            <a:spLocks noGrp="1"/>
          </p:cNvSpPr>
          <p:nvPr>
            <p:ph type="body" sz="quarter" idx="10"/>
          </p:nvPr>
        </p:nvSpPr>
        <p:spPr>
          <a:xfrm>
            <a:off x="762000" y="2590800"/>
            <a:ext cx="3962400" cy="381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1"/>
          </p:nvPr>
        </p:nvSpPr>
        <p:spPr>
          <a:xfrm>
            <a:off x="4800600" y="2590800"/>
            <a:ext cx="4038600" cy="381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40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1219200"/>
          </a:xfrm>
        </p:spPr>
        <p:txBody>
          <a:bodyPr/>
          <a:lstStyle/>
          <a:p>
            <a:r>
              <a:rPr lang="en-US"/>
              <a:t>Click to edit Master title style</a:t>
            </a:r>
          </a:p>
        </p:txBody>
      </p:sp>
    </p:spTree>
    <p:extLst>
      <p:ext uri="{BB962C8B-B14F-4D97-AF65-F5344CB8AC3E}">
        <p14:creationId xmlns:p14="http://schemas.microsoft.com/office/powerpoint/2010/main" val="184799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762000" y="1600200"/>
            <a:ext cx="8077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230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547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7800"/>
            <a:ext cx="5486400" cy="566738"/>
          </a:xfrm>
        </p:spPr>
        <p:txBody>
          <a:bodyPr anchor="b"/>
          <a:lstStyle>
            <a:lvl1pPr algn="l">
              <a:defRPr sz="2000" b="1">
                <a:solidFill>
                  <a:srgbClr val="B2BB1C"/>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600200"/>
            <a:ext cx="5486400" cy="3581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824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919478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Photo">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28600" y="1676400"/>
            <a:ext cx="5410200" cy="5638800"/>
          </a:xfrm>
        </p:spPr>
        <p:txBody>
          <a:bodyPr/>
          <a:lstStyle>
            <a:lvl1pPr marL="0" indent="0">
              <a:buNone/>
              <a:defRPr b="1">
                <a:effectLst/>
              </a:defRPr>
            </a:lvl1pPr>
            <a:lvl4pPr marL="1371600" indent="0">
              <a:buNone/>
              <a:defRPr/>
            </a:lvl4pPr>
          </a:lstStyle>
          <a:p>
            <a:r>
              <a:rPr lang="en-US"/>
              <a:t>Click icon to add picture</a:t>
            </a:r>
            <a:endParaRPr lang="en-US" dirty="0"/>
          </a:p>
        </p:txBody>
      </p:sp>
      <p:sp>
        <p:nvSpPr>
          <p:cNvPr id="11" name="Title 10"/>
          <p:cNvSpPr>
            <a:spLocks noGrp="1"/>
          </p:cNvSpPr>
          <p:nvPr>
            <p:ph type="title" hasCustomPrompt="1"/>
          </p:nvPr>
        </p:nvSpPr>
        <p:spPr>
          <a:xfrm>
            <a:off x="762000" y="76200"/>
            <a:ext cx="8153400" cy="1143000"/>
          </a:xfrm>
        </p:spPr>
        <p:txBody>
          <a:bodyPr>
            <a:normAutofit/>
          </a:bodyPr>
          <a:lstStyle>
            <a:lvl1pPr>
              <a:defRPr sz="3200" baseline="0"/>
            </a:lvl1pPr>
          </a:lstStyle>
          <a:p>
            <a:r>
              <a:rPr lang="en-US" dirty="0"/>
              <a:t>Title of slide</a:t>
            </a:r>
          </a:p>
        </p:txBody>
      </p:sp>
      <p:sp>
        <p:nvSpPr>
          <p:cNvPr id="13" name="Text Placeholder 12"/>
          <p:cNvSpPr>
            <a:spLocks noGrp="1"/>
          </p:cNvSpPr>
          <p:nvPr>
            <p:ph type="body" sz="quarter" idx="11"/>
          </p:nvPr>
        </p:nvSpPr>
        <p:spPr>
          <a:xfrm>
            <a:off x="5638800" y="1752600"/>
            <a:ext cx="3276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8077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Large Photo">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752600"/>
            <a:ext cx="5410200" cy="4572000"/>
          </a:xfrm>
        </p:spPr>
        <p:txBody>
          <a:bodyPr/>
          <a:lstStyle>
            <a:lvl1pPr marL="0" indent="0">
              <a:buNone/>
              <a:defRPr b="1">
                <a:effectLst/>
              </a:defRPr>
            </a:lvl1pPr>
            <a:lvl4pPr marL="1371600" indent="0">
              <a:buNone/>
              <a:defRPr/>
            </a:lvl4pPr>
          </a:lstStyle>
          <a:p>
            <a:r>
              <a:rPr lang="en-US"/>
              <a:t>Click icon to add picture</a:t>
            </a:r>
            <a:endParaRPr lang="en-US" dirty="0"/>
          </a:p>
        </p:txBody>
      </p:sp>
      <p:sp>
        <p:nvSpPr>
          <p:cNvPr id="11" name="Title 10"/>
          <p:cNvSpPr>
            <a:spLocks noGrp="1"/>
          </p:cNvSpPr>
          <p:nvPr>
            <p:ph type="title" hasCustomPrompt="1"/>
          </p:nvPr>
        </p:nvSpPr>
        <p:spPr>
          <a:xfrm>
            <a:off x="762000" y="76200"/>
            <a:ext cx="8153400" cy="1143000"/>
          </a:xfrm>
        </p:spPr>
        <p:txBody>
          <a:bodyPr>
            <a:normAutofit/>
          </a:bodyPr>
          <a:lstStyle>
            <a:lvl1pPr>
              <a:defRPr sz="3200" baseline="0"/>
            </a:lvl1pPr>
          </a:lstStyle>
          <a:p>
            <a:r>
              <a:rPr lang="en-US" dirty="0"/>
              <a:t>Title of slide</a:t>
            </a:r>
          </a:p>
        </p:txBody>
      </p:sp>
      <p:sp>
        <p:nvSpPr>
          <p:cNvPr id="13" name="Text Placeholder 12"/>
          <p:cNvSpPr>
            <a:spLocks noGrp="1"/>
          </p:cNvSpPr>
          <p:nvPr>
            <p:ph type="body" sz="quarter" idx="11"/>
          </p:nvPr>
        </p:nvSpPr>
        <p:spPr>
          <a:xfrm>
            <a:off x="5638800" y="1752600"/>
            <a:ext cx="3276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5104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Wide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838200" y="1676400"/>
            <a:ext cx="7924800" cy="2743200"/>
          </a:xfrm>
          <a:noFill/>
          <a:ln w="127000" cap="sq">
            <a:solidFill>
              <a:srgbClr val="FFFFFF"/>
            </a:solidFill>
            <a:miter lim="800000"/>
          </a:ln>
          <a:effectLst>
            <a:outerShdw blurRad="54991" dist="17780" dir="5400000" algn="ctr" rotWithShape="0">
              <a:srgbClr val="000000">
                <a:alpha val="40000"/>
              </a:srgbClr>
            </a:outerShdw>
          </a:effectLst>
          <a:scene3d>
            <a:camera prst="orthographicFront"/>
            <a:lightRig rig="threePt" dir="t">
              <a:rot lat="0" lon="0" rev="7200000"/>
            </a:lightRig>
          </a:scene3d>
          <a:sp3d>
            <a:bevelT w="25400" h="19050"/>
          </a:sp3d>
        </p:spPr>
        <p:txBody>
          <a:bodyPr/>
          <a:lstStyle>
            <a:lvl1pPr marL="0" indent="0">
              <a:buNone/>
              <a:defRPr>
                <a:effectLst/>
              </a:defRPr>
            </a:lvl1pPr>
          </a:lstStyle>
          <a:p>
            <a:r>
              <a:rPr lang="en-US"/>
              <a:t>Click icon to add picture</a:t>
            </a:r>
            <a:endParaRPr lang="en-US" dirty="0"/>
          </a:p>
        </p:txBody>
      </p:sp>
      <p:sp>
        <p:nvSpPr>
          <p:cNvPr id="6" name="Text Placeholder 5"/>
          <p:cNvSpPr>
            <a:spLocks noGrp="1"/>
          </p:cNvSpPr>
          <p:nvPr>
            <p:ph type="body" sz="quarter" idx="11"/>
          </p:nvPr>
        </p:nvSpPr>
        <p:spPr>
          <a:xfrm>
            <a:off x="838200" y="4724400"/>
            <a:ext cx="7924800" cy="1828800"/>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804184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0" y="2971800"/>
            <a:ext cx="5867400" cy="1219200"/>
          </a:xfrm>
        </p:spPr>
        <p:txBody>
          <a:bodyPr/>
          <a:lstStyle>
            <a:lvl1pPr algn="ctr">
              <a:defRPr>
                <a:solidFill>
                  <a:srgbClr val="002A5C"/>
                </a:solidFill>
              </a:defRPr>
            </a:lvl1pPr>
          </a:lstStyle>
          <a:p>
            <a:r>
              <a:rPr lang="en-US" dirty="0"/>
              <a:t>Click to edit title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4443" y="762000"/>
            <a:ext cx="4489713" cy="114300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 y="0"/>
            <a:ext cx="9143025" cy="6858000"/>
          </a:xfrm>
          <a:prstGeom prst="rect">
            <a:avLst/>
          </a:prstGeom>
        </p:spPr>
      </p:pic>
    </p:spTree>
    <p:extLst>
      <p:ext uri="{BB962C8B-B14F-4D97-AF65-F5344CB8AC3E}">
        <p14:creationId xmlns:p14="http://schemas.microsoft.com/office/powerpoint/2010/main" val="3332712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2000" y="1535113"/>
            <a:ext cx="3962400"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800600" y="1535113"/>
            <a:ext cx="4038600"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10"/>
          <p:cNvSpPr>
            <a:spLocks noGrp="1"/>
          </p:cNvSpPr>
          <p:nvPr>
            <p:ph type="body" sz="quarter" idx="10"/>
          </p:nvPr>
        </p:nvSpPr>
        <p:spPr>
          <a:xfrm>
            <a:off x="762000" y="2286000"/>
            <a:ext cx="3962400" cy="381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1"/>
          </p:nvPr>
        </p:nvSpPr>
        <p:spPr>
          <a:xfrm>
            <a:off x="4800600" y="2286000"/>
            <a:ext cx="4038600" cy="381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8504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2_Large Photo">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752600"/>
            <a:ext cx="5410200" cy="4876800"/>
          </a:xfrm>
        </p:spPr>
        <p:txBody>
          <a:bodyPr/>
          <a:lstStyle>
            <a:lvl1pPr marL="0" indent="0">
              <a:buNone/>
              <a:defRPr b="1">
                <a:effectLst/>
              </a:defRPr>
            </a:lvl1pPr>
            <a:lvl4pPr marL="1371600" indent="0">
              <a:buNone/>
              <a:defRPr/>
            </a:lvl4pPr>
          </a:lstStyle>
          <a:p>
            <a:r>
              <a:rPr lang="en-US"/>
              <a:t>Click icon to add picture</a:t>
            </a:r>
            <a:endParaRPr lang="en-US" dirty="0"/>
          </a:p>
        </p:txBody>
      </p:sp>
      <p:sp>
        <p:nvSpPr>
          <p:cNvPr id="11" name="Title 10"/>
          <p:cNvSpPr>
            <a:spLocks noGrp="1"/>
          </p:cNvSpPr>
          <p:nvPr>
            <p:ph type="title" hasCustomPrompt="1"/>
          </p:nvPr>
        </p:nvSpPr>
        <p:spPr>
          <a:xfrm>
            <a:off x="762000" y="0"/>
            <a:ext cx="8153400" cy="1219200"/>
          </a:xfrm>
        </p:spPr>
        <p:txBody>
          <a:bodyPr>
            <a:normAutofit/>
          </a:bodyPr>
          <a:lstStyle>
            <a:lvl1pPr>
              <a:defRPr sz="3200" baseline="0"/>
            </a:lvl1pPr>
          </a:lstStyle>
          <a:p>
            <a:r>
              <a:rPr lang="en-US" dirty="0"/>
              <a:t>Title of slide</a:t>
            </a:r>
          </a:p>
        </p:txBody>
      </p:sp>
      <p:sp>
        <p:nvSpPr>
          <p:cNvPr id="13" name="Text Placeholder 12"/>
          <p:cNvSpPr>
            <a:spLocks noGrp="1"/>
          </p:cNvSpPr>
          <p:nvPr>
            <p:ph type="body" sz="quarter" idx="11"/>
          </p:nvPr>
        </p:nvSpPr>
        <p:spPr>
          <a:xfrm>
            <a:off x="5638800" y="1752600"/>
            <a:ext cx="3276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4523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3_Large Photo">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752600"/>
            <a:ext cx="5410200" cy="5105400"/>
          </a:xfrm>
        </p:spPr>
        <p:txBody>
          <a:bodyPr/>
          <a:lstStyle>
            <a:lvl1pPr marL="0" indent="0">
              <a:buNone/>
              <a:defRPr b="1">
                <a:effectLst/>
              </a:defRPr>
            </a:lvl1pPr>
            <a:lvl4pPr marL="1371600" indent="0">
              <a:buNone/>
              <a:defRPr/>
            </a:lvl4pPr>
          </a:lstStyle>
          <a:p>
            <a:r>
              <a:rPr lang="en-US"/>
              <a:t>Click icon to add picture</a:t>
            </a:r>
            <a:endParaRPr lang="en-US" dirty="0"/>
          </a:p>
        </p:txBody>
      </p:sp>
      <p:sp>
        <p:nvSpPr>
          <p:cNvPr id="11" name="Title 10"/>
          <p:cNvSpPr>
            <a:spLocks noGrp="1"/>
          </p:cNvSpPr>
          <p:nvPr>
            <p:ph type="title" hasCustomPrompt="1"/>
          </p:nvPr>
        </p:nvSpPr>
        <p:spPr>
          <a:xfrm>
            <a:off x="762000" y="228600"/>
            <a:ext cx="8153400" cy="838200"/>
          </a:xfrm>
        </p:spPr>
        <p:txBody>
          <a:bodyPr>
            <a:normAutofit/>
          </a:bodyPr>
          <a:lstStyle>
            <a:lvl1pPr>
              <a:defRPr sz="3200" baseline="0"/>
            </a:lvl1pPr>
          </a:lstStyle>
          <a:p>
            <a:r>
              <a:rPr lang="en-US" dirty="0"/>
              <a:t>Title of slide</a:t>
            </a:r>
          </a:p>
        </p:txBody>
      </p:sp>
      <p:sp>
        <p:nvSpPr>
          <p:cNvPr id="13" name="Text Placeholder 12"/>
          <p:cNvSpPr>
            <a:spLocks noGrp="1"/>
          </p:cNvSpPr>
          <p:nvPr>
            <p:ph type="body" sz="quarter" idx="11"/>
          </p:nvPr>
        </p:nvSpPr>
        <p:spPr>
          <a:xfrm>
            <a:off x="5638800" y="1752600"/>
            <a:ext cx="3276600"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9367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Wide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838200" y="1676400"/>
            <a:ext cx="7924800" cy="2743200"/>
          </a:xfrm>
          <a:noFill/>
          <a:ln w="127000" cap="sq">
            <a:solidFill>
              <a:srgbClr val="FFFFFF"/>
            </a:solidFill>
            <a:miter lim="800000"/>
          </a:ln>
          <a:effectLst>
            <a:outerShdw blurRad="54991" dist="17780" dir="5400000" algn="ctr" rotWithShape="0">
              <a:srgbClr val="000000">
                <a:alpha val="40000"/>
              </a:srgbClr>
            </a:outerShdw>
          </a:effectLst>
          <a:scene3d>
            <a:camera prst="orthographicFront"/>
            <a:lightRig rig="threePt" dir="t">
              <a:rot lat="0" lon="0" rev="7200000"/>
            </a:lightRig>
          </a:scene3d>
          <a:sp3d>
            <a:bevelT w="25400" h="19050"/>
          </a:sp3d>
        </p:spPr>
        <p:txBody>
          <a:bodyPr/>
          <a:lstStyle>
            <a:lvl1pPr marL="0" indent="0">
              <a:buNone/>
              <a:defRPr>
                <a:effectLst/>
              </a:defRPr>
            </a:lvl1pPr>
          </a:lstStyle>
          <a:p>
            <a:r>
              <a:rPr lang="en-US"/>
              <a:t>Click icon to add picture</a:t>
            </a:r>
            <a:endParaRPr lang="en-US" dirty="0"/>
          </a:p>
        </p:txBody>
      </p:sp>
      <p:sp>
        <p:nvSpPr>
          <p:cNvPr id="6" name="Text Placeholder 5"/>
          <p:cNvSpPr>
            <a:spLocks noGrp="1"/>
          </p:cNvSpPr>
          <p:nvPr>
            <p:ph type="body" sz="quarter" idx="11"/>
          </p:nvPr>
        </p:nvSpPr>
        <p:spPr>
          <a:xfrm>
            <a:off x="838200" y="4724400"/>
            <a:ext cx="7924800" cy="1828800"/>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75133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2000" y="1535113"/>
            <a:ext cx="3962400"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800600" y="1535113"/>
            <a:ext cx="4038600"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0"/>
          </p:nvPr>
        </p:nvSpPr>
        <p:spPr>
          <a:xfrm>
            <a:off x="762000" y="2286000"/>
            <a:ext cx="39624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1"/>
          </p:nvPr>
        </p:nvSpPr>
        <p:spPr>
          <a:xfrm>
            <a:off x="4800600" y="2286000"/>
            <a:ext cx="40386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5882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7924800" cy="1219200"/>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4038600" cy="4302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1405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1200"/>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4460875"/>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2017 Stratosphere Quality. CONFIDENTIAL - All rights reserved</a:t>
            </a:r>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12925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6267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15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115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rge Photo">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5410200" cy="6858000"/>
          </a:xfrm>
        </p:spPr>
        <p:txBody>
          <a:bodyPr/>
          <a:lstStyle>
            <a:lvl1pPr marL="0" indent="0">
              <a:buNone/>
              <a:defRPr b="1">
                <a:effectLst/>
              </a:defRPr>
            </a:lvl1pPr>
            <a:lvl4pPr marL="1371600" indent="0">
              <a:buNone/>
              <a:defRPr/>
            </a:lvl4pPr>
          </a:lstStyle>
          <a:p>
            <a:endParaRPr lang="en-US" dirty="0"/>
          </a:p>
          <a:p>
            <a:endParaRPr lang="en-US" dirty="0"/>
          </a:p>
          <a:p>
            <a:r>
              <a:rPr lang="en-US" dirty="0"/>
              <a:t>	PLEASE INSERT A SCREEN 			SHOT OF SOLAR</a:t>
            </a:r>
          </a:p>
        </p:txBody>
      </p:sp>
      <p:sp>
        <p:nvSpPr>
          <p:cNvPr id="11" name="Title 10"/>
          <p:cNvSpPr>
            <a:spLocks noGrp="1"/>
          </p:cNvSpPr>
          <p:nvPr>
            <p:ph type="title" hasCustomPrompt="1"/>
          </p:nvPr>
        </p:nvSpPr>
        <p:spPr>
          <a:xfrm>
            <a:off x="5562600" y="76200"/>
            <a:ext cx="3352800" cy="914400"/>
          </a:xfrm>
        </p:spPr>
        <p:txBody>
          <a:bodyPr>
            <a:normAutofit/>
          </a:bodyPr>
          <a:lstStyle>
            <a:lvl1pPr>
              <a:defRPr sz="3200" baseline="0"/>
            </a:lvl1pPr>
          </a:lstStyle>
          <a:p>
            <a:r>
              <a:rPr lang="en-US" dirty="0"/>
              <a:t>Title of slide</a:t>
            </a:r>
          </a:p>
        </p:txBody>
      </p:sp>
      <p:sp>
        <p:nvSpPr>
          <p:cNvPr id="13" name="Text Placeholder 12"/>
          <p:cNvSpPr>
            <a:spLocks noGrp="1"/>
          </p:cNvSpPr>
          <p:nvPr>
            <p:ph type="body" sz="quarter" idx="11"/>
          </p:nvPr>
        </p:nvSpPr>
        <p:spPr>
          <a:xfrm>
            <a:off x="5638800" y="1219200"/>
            <a:ext cx="3276600"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958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arge Photo">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5410200" cy="6858000"/>
          </a:xfrm>
        </p:spPr>
        <p:txBody>
          <a:bodyPr/>
          <a:lstStyle>
            <a:lvl1pPr marL="0" indent="0">
              <a:buNone/>
              <a:defRPr b="1">
                <a:effectLst/>
              </a:defRPr>
            </a:lvl1pPr>
            <a:lvl4pPr marL="1371600" indent="0">
              <a:buNone/>
              <a:defRPr/>
            </a:lvl4pPr>
          </a:lstStyle>
          <a:p>
            <a:endParaRPr lang="en-US" dirty="0"/>
          </a:p>
          <a:p>
            <a:endParaRPr lang="en-US" dirty="0"/>
          </a:p>
          <a:p>
            <a:r>
              <a:rPr lang="en-US" dirty="0"/>
              <a:t>	PLEASE INSERT A SCREEN 			SHOT OF SOLAR</a:t>
            </a:r>
          </a:p>
        </p:txBody>
      </p:sp>
      <p:sp>
        <p:nvSpPr>
          <p:cNvPr id="11" name="Title 10"/>
          <p:cNvSpPr>
            <a:spLocks noGrp="1"/>
          </p:cNvSpPr>
          <p:nvPr>
            <p:ph type="title" hasCustomPrompt="1"/>
          </p:nvPr>
        </p:nvSpPr>
        <p:spPr>
          <a:xfrm>
            <a:off x="5562600" y="76200"/>
            <a:ext cx="3352800" cy="914400"/>
          </a:xfrm>
        </p:spPr>
        <p:txBody>
          <a:bodyPr>
            <a:normAutofit/>
          </a:bodyPr>
          <a:lstStyle>
            <a:lvl1pPr>
              <a:defRPr sz="3200" baseline="0"/>
            </a:lvl1pPr>
          </a:lstStyle>
          <a:p>
            <a:r>
              <a:rPr lang="en-US" dirty="0"/>
              <a:t>Title of slide</a:t>
            </a:r>
          </a:p>
        </p:txBody>
      </p:sp>
      <p:sp>
        <p:nvSpPr>
          <p:cNvPr id="13" name="Text Placeholder 12"/>
          <p:cNvSpPr>
            <a:spLocks noGrp="1"/>
          </p:cNvSpPr>
          <p:nvPr>
            <p:ph type="body" sz="quarter" idx="11"/>
          </p:nvPr>
        </p:nvSpPr>
        <p:spPr>
          <a:xfrm>
            <a:off x="5638800" y="1219200"/>
            <a:ext cx="3276600"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57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Wide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hasCustomPrompt="1"/>
          </p:nvPr>
        </p:nvSpPr>
        <p:spPr>
          <a:xfrm>
            <a:off x="838200" y="1676400"/>
            <a:ext cx="7924800" cy="2743200"/>
          </a:xfrm>
          <a:noFill/>
          <a:ln w="127000" cap="sq">
            <a:solidFill>
              <a:srgbClr val="FFFFFF"/>
            </a:solidFill>
            <a:miter lim="800000"/>
          </a:ln>
          <a:effectLst>
            <a:outerShdw blurRad="54991" dist="17780" dir="5400000" algn="ctr" rotWithShape="0">
              <a:srgbClr val="000000">
                <a:alpha val="40000"/>
              </a:srgbClr>
            </a:outerShdw>
          </a:effectLst>
          <a:scene3d>
            <a:camera prst="orthographicFront"/>
            <a:lightRig rig="threePt" dir="t">
              <a:rot lat="0" lon="0" rev="7200000"/>
            </a:lightRig>
          </a:scene3d>
          <a:sp3d>
            <a:bevelT w="25400" h="19050"/>
          </a:sp3d>
        </p:spPr>
        <p:txBody>
          <a:bodyPr/>
          <a:lstStyle>
            <a:lvl1pPr marL="0" indent="0">
              <a:buNone/>
              <a:defRPr>
                <a:effectLst/>
              </a:defRPr>
            </a:lvl1pPr>
          </a:lstStyle>
          <a:p>
            <a:r>
              <a:rPr lang="en-US" dirty="0"/>
              <a:t>PLEASE INSERT A SCREEN SHOT OF SOLAR</a:t>
            </a:r>
          </a:p>
        </p:txBody>
      </p:sp>
      <p:sp>
        <p:nvSpPr>
          <p:cNvPr id="6" name="Text Placeholder 5"/>
          <p:cNvSpPr>
            <a:spLocks noGrp="1"/>
          </p:cNvSpPr>
          <p:nvPr>
            <p:ph type="body" sz="quarter" idx="11"/>
          </p:nvPr>
        </p:nvSpPr>
        <p:spPr>
          <a:xfrm>
            <a:off x="838200" y="4724400"/>
            <a:ext cx="7924800" cy="18288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246182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jp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999" y="1600200"/>
            <a:ext cx="807720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6237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100000"/>
        </a:lnSpc>
        <a:spcBef>
          <a:spcPct val="0"/>
        </a:spcBef>
        <a:spcAft>
          <a:spcPts val="1800"/>
        </a:spcAft>
        <a:buNone/>
        <a:defRPr sz="4000" b="1" kern="1200" cap="all" baseline="0">
          <a:solidFill>
            <a:srgbClr val="006CB5"/>
          </a:solidFill>
          <a:latin typeface="+mj-lt"/>
          <a:ea typeface="+mj-ea"/>
          <a:cs typeface="+mj-cs"/>
        </a:defRPr>
      </a:lvl1pPr>
    </p:titleStyle>
    <p:bodyStyle>
      <a:lvl1pPr marL="342900" indent="-342900" algn="l" defTabSz="914400" rtl="0" eaLnBrk="1" latinLnBrk="0" hangingPunct="1">
        <a:spcBef>
          <a:spcPct val="20000"/>
        </a:spcBef>
        <a:buClr>
          <a:srgbClr val="B2BB1C"/>
        </a:buClr>
        <a:buSzPct val="100000"/>
        <a:buFont typeface="Wingdings 2" pitchFamily="18" charset="2"/>
        <a:buChar char=""/>
        <a:defRPr sz="2400" kern="1200">
          <a:solidFill>
            <a:srgbClr val="002A5C"/>
          </a:solidFill>
          <a:latin typeface="+mn-lt"/>
          <a:ea typeface="+mn-ea"/>
          <a:cs typeface="+mn-cs"/>
        </a:defRPr>
      </a:lvl1pPr>
      <a:lvl2pPr marL="742950" indent="-285750" algn="l" defTabSz="914400" rtl="0" eaLnBrk="1" latinLnBrk="0" hangingPunct="1">
        <a:spcBef>
          <a:spcPct val="20000"/>
        </a:spcBef>
        <a:buClr>
          <a:srgbClr val="B2BB1C"/>
        </a:buClr>
        <a:buSzPct val="80000"/>
        <a:buFont typeface="Wingdings 2" pitchFamily="18" charset="2"/>
        <a:buChar char=""/>
        <a:defRPr sz="2400" kern="1200">
          <a:solidFill>
            <a:srgbClr val="002A5C"/>
          </a:solidFill>
          <a:latin typeface="+mn-lt"/>
          <a:ea typeface="+mn-ea"/>
          <a:cs typeface="+mn-cs"/>
        </a:defRPr>
      </a:lvl2pPr>
      <a:lvl3pPr marL="1143000" indent="-228600" algn="l" defTabSz="914400" rtl="0" eaLnBrk="1" latinLnBrk="0" hangingPunct="1">
        <a:spcBef>
          <a:spcPct val="20000"/>
        </a:spcBef>
        <a:buClr>
          <a:srgbClr val="B2BB1C"/>
        </a:buClr>
        <a:buSzPct val="80000"/>
        <a:buFont typeface="Wingdings 2" pitchFamily="18" charset="2"/>
        <a:buChar char=""/>
        <a:defRPr sz="2400" kern="1200">
          <a:solidFill>
            <a:srgbClr val="002A5C"/>
          </a:solidFill>
          <a:latin typeface="+mn-lt"/>
          <a:ea typeface="+mn-ea"/>
          <a:cs typeface="+mn-cs"/>
        </a:defRPr>
      </a:lvl3pPr>
      <a:lvl4pPr marL="1600200" indent="-228600" algn="l" defTabSz="914400" rtl="0" eaLnBrk="1" latinLnBrk="0" hangingPunct="1">
        <a:spcBef>
          <a:spcPct val="20000"/>
        </a:spcBef>
        <a:buClr>
          <a:srgbClr val="B2BB1C"/>
        </a:buClr>
        <a:buSzPct val="80000"/>
        <a:buFont typeface="Wingdings 2" pitchFamily="18" charset="2"/>
        <a:buChar char=""/>
        <a:defRPr sz="2400" kern="1200">
          <a:solidFill>
            <a:srgbClr val="002A5C"/>
          </a:solidFill>
          <a:latin typeface="+mn-lt"/>
          <a:ea typeface="+mn-ea"/>
          <a:cs typeface="+mn-cs"/>
        </a:defRPr>
      </a:lvl4pPr>
      <a:lvl5pPr marL="2057400" indent="-228600" algn="l" defTabSz="914400" rtl="0" eaLnBrk="1" latinLnBrk="0" hangingPunct="1">
        <a:spcBef>
          <a:spcPct val="20000"/>
        </a:spcBef>
        <a:buClr>
          <a:srgbClr val="B2BB1C"/>
        </a:buClr>
        <a:buSzPct val="80000"/>
        <a:buFont typeface="Wingdings 2" pitchFamily="18" charset="2"/>
        <a:buChar char=""/>
        <a:defRPr sz="2400" kern="1200">
          <a:solidFill>
            <a:srgbClr val="002A5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0"/>
            <a:ext cx="8077200" cy="1219200"/>
          </a:xfrm>
          <a:prstGeom prst="rect">
            <a:avLst/>
          </a:prstGeom>
        </p:spPr>
        <p:txBody>
          <a:bodyPr vert="horz" lIns="91440" tIns="45720" rIns="91440" bIns="45720" rtlCol="0" anchor="ctr">
            <a:noAutofit/>
          </a:bodyPr>
          <a:lstStyle/>
          <a:p>
            <a:r>
              <a:rPr lang="en-US" dirty="0"/>
              <a:t>Click here to edit master title</a:t>
            </a:r>
          </a:p>
        </p:txBody>
      </p:sp>
      <p:sp>
        <p:nvSpPr>
          <p:cNvPr id="3" name="Text Placeholder 2"/>
          <p:cNvSpPr>
            <a:spLocks noGrp="1"/>
          </p:cNvSpPr>
          <p:nvPr>
            <p:ph type="body" idx="1"/>
          </p:nvPr>
        </p:nvSpPr>
        <p:spPr>
          <a:xfrm>
            <a:off x="761999" y="1722437"/>
            <a:ext cx="8077201"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p:nvSpPr>
        <p:spPr>
          <a:xfrm>
            <a:off x="5238750" y="6594433"/>
            <a:ext cx="3886200" cy="215444"/>
          </a:xfrm>
          <a:prstGeom prst="rect">
            <a:avLst/>
          </a:prstGeom>
          <a:noFill/>
        </p:spPr>
        <p:txBody>
          <a:bodyPr wrap="square" rtlCol="0">
            <a:spAutoFit/>
          </a:bodyPr>
          <a:lstStyle/>
          <a:p>
            <a:pPr algn="r"/>
            <a:r>
              <a:rPr lang="en-US" sz="800" b="0" i="0" kern="1200" dirty="0">
                <a:solidFill>
                  <a:schemeClr val="bg1">
                    <a:lumMod val="50000"/>
                  </a:schemeClr>
                </a:solidFill>
                <a:effectLst/>
                <a:latin typeface="+mn-lt"/>
                <a:ea typeface="+mn-ea"/>
                <a:cs typeface="+mn-cs"/>
              </a:rPr>
              <a:t>© 2017 Stratosphere Quality. CONFIDENTIAL - All rights reserved.</a:t>
            </a:r>
            <a:endParaRPr lang="en-US" sz="800" dirty="0">
              <a:solidFill>
                <a:schemeClr val="bg1">
                  <a:lumMod val="50000"/>
                </a:schemeClr>
              </a:solidFill>
            </a:endParaRPr>
          </a:p>
        </p:txBody>
      </p:sp>
      <p:pic>
        <p:nvPicPr>
          <p:cNvPr id="5" name="Picture 4"/>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Tree>
    <p:extLst>
      <p:ext uri="{BB962C8B-B14F-4D97-AF65-F5344CB8AC3E}">
        <p14:creationId xmlns:p14="http://schemas.microsoft.com/office/powerpoint/2010/main" val="27430560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xStyles>
    <p:titleStyle>
      <a:lvl1pPr marL="0" indent="0" algn="l" defTabSz="914400" rtl="0" eaLnBrk="1" latinLnBrk="0" hangingPunct="1">
        <a:lnSpc>
          <a:spcPct val="100000"/>
        </a:lnSpc>
        <a:spcBef>
          <a:spcPct val="0"/>
        </a:spcBef>
        <a:spcAft>
          <a:spcPts val="1800"/>
        </a:spcAft>
        <a:buFont typeface="Arial" panose="020B0604020202020204" pitchFamily="34" charset="0"/>
        <a:buNone/>
        <a:defRPr sz="3500" b="1" kern="1200" cap="none" baseline="0">
          <a:solidFill>
            <a:srgbClr val="F9F9F9"/>
          </a:solidFill>
          <a:latin typeface="+mj-lt"/>
          <a:ea typeface="+mj-ea"/>
          <a:cs typeface="+mj-cs"/>
        </a:defRPr>
      </a:lvl1pPr>
    </p:titleStyle>
    <p:bodyStyle>
      <a:lvl1pPr marL="342900" indent="-342900" algn="l" defTabSz="914400" rtl="0" eaLnBrk="1" latinLnBrk="0" hangingPunct="1">
        <a:spcBef>
          <a:spcPct val="20000"/>
        </a:spcBef>
        <a:buClr>
          <a:srgbClr val="B2BB1C"/>
        </a:buClr>
        <a:buSzPct val="100000"/>
        <a:buFontTx/>
        <a:buBlip>
          <a:blip r:embed="rId20"/>
        </a:buBlip>
        <a:defRPr sz="2400" kern="1200">
          <a:solidFill>
            <a:srgbClr val="002A5C"/>
          </a:solidFill>
          <a:latin typeface="+mn-lt"/>
          <a:ea typeface="+mn-ea"/>
          <a:cs typeface="+mn-cs"/>
        </a:defRPr>
      </a:lvl1pPr>
      <a:lvl2pPr marL="742950" indent="-285750" algn="l" defTabSz="914400" rtl="0" eaLnBrk="1" latinLnBrk="0" hangingPunct="1">
        <a:spcBef>
          <a:spcPct val="20000"/>
        </a:spcBef>
        <a:buClr>
          <a:srgbClr val="B2BB1C"/>
        </a:buClr>
        <a:buSzPct val="80000"/>
        <a:buFontTx/>
        <a:buBlip>
          <a:blip r:embed="rId20"/>
        </a:buBlip>
        <a:defRPr sz="2400" kern="1200">
          <a:solidFill>
            <a:srgbClr val="002A5C"/>
          </a:solidFill>
          <a:latin typeface="+mn-lt"/>
          <a:ea typeface="+mn-ea"/>
          <a:cs typeface="+mn-cs"/>
        </a:defRPr>
      </a:lvl2pPr>
      <a:lvl3pPr marL="1143000" indent="-228600" algn="l" defTabSz="914400" rtl="0" eaLnBrk="1" latinLnBrk="0" hangingPunct="1">
        <a:spcBef>
          <a:spcPct val="20000"/>
        </a:spcBef>
        <a:buClr>
          <a:srgbClr val="B2BB1C"/>
        </a:buClr>
        <a:buSzPct val="80000"/>
        <a:buFontTx/>
        <a:buBlip>
          <a:blip r:embed="rId20"/>
        </a:buBlip>
        <a:defRPr sz="2400" kern="1200">
          <a:solidFill>
            <a:srgbClr val="002A5C"/>
          </a:solidFill>
          <a:latin typeface="+mn-lt"/>
          <a:ea typeface="+mn-ea"/>
          <a:cs typeface="+mn-cs"/>
        </a:defRPr>
      </a:lvl3pPr>
      <a:lvl4pPr marL="1600200" indent="-228600" algn="l" defTabSz="914400" rtl="0" eaLnBrk="1" latinLnBrk="0" hangingPunct="1">
        <a:spcBef>
          <a:spcPct val="20000"/>
        </a:spcBef>
        <a:buClr>
          <a:srgbClr val="B2BB1C"/>
        </a:buClr>
        <a:buSzPct val="80000"/>
        <a:buFontTx/>
        <a:buBlip>
          <a:blip r:embed="rId20"/>
        </a:buBlip>
        <a:defRPr sz="2400" kern="1200">
          <a:solidFill>
            <a:srgbClr val="002A5C"/>
          </a:solidFill>
          <a:latin typeface="+mn-lt"/>
          <a:ea typeface="+mn-ea"/>
          <a:cs typeface="+mn-cs"/>
        </a:defRPr>
      </a:lvl4pPr>
      <a:lvl5pPr marL="2057400" indent="-228600" algn="l" defTabSz="914400" rtl="0" eaLnBrk="1" latinLnBrk="0" hangingPunct="1">
        <a:spcBef>
          <a:spcPct val="20000"/>
        </a:spcBef>
        <a:buClr>
          <a:srgbClr val="B2BB1C"/>
        </a:buClr>
        <a:buSzPct val="80000"/>
        <a:buFontTx/>
        <a:buBlip>
          <a:blip r:embed="rId20"/>
        </a:buBlip>
        <a:defRPr sz="2400" kern="1200">
          <a:solidFill>
            <a:srgbClr val="002A5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0.m4a"/><Relationship Id="rId1" Type="http://schemas.microsoft.com/office/2007/relationships/media" Target="../media/media10.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hyperlink" Target="mailto:akramer@stratospherequality.com" TargetMode="External"/><Relationship Id="rId13" Type="http://schemas.openxmlformats.org/officeDocument/2006/relationships/image" Target="../media/image8.png"/><Relationship Id="rId3" Type="http://schemas.openxmlformats.org/officeDocument/2006/relationships/slideLayout" Target="../slideLayouts/slideLayout17.xml"/><Relationship Id="rId7" Type="http://schemas.openxmlformats.org/officeDocument/2006/relationships/hyperlink" Target="mailto:mseitzinger@stratospherequality.com" TargetMode="External"/><Relationship Id="rId12" Type="http://schemas.openxmlformats.org/officeDocument/2006/relationships/hyperlink" Target="mailto:awolff@stratospherquality.com" TargetMode="Externa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mailto:khaase@stratospherequality.com" TargetMode="External"/><Relationship Id="rId11" Type="http://schemas.openxmlformats.org/officeDocument/2006/relationships/hyperlink" Target="mailto:stheobald@stratospherequality.com" TargetMode="External"/><Relationship Id="rId5" Type="http://schemas.openxmlformats.org/officeDocument/2006/relationships/image" Target="../media/image3.png"/><Relationship Id="rId10" Type="http://schemas.openxmlformats.org/officeDocument/2006/relationships/hyperlink" Target="mailto:bfeltner@stratospherequality.com" TargetMode="External"/><Relationship Id="rId4" Type="http://schemas.openxmlformats.org/officeDocument/2006/relationships/notesSlide" Target="../notesSlides/notesSlide11.xml"/><Relationship Id="rId9" Type="http://schemas.openxmlformats.org/officeDocument/2006/relationships/hyperlink" Target="mailto:apatterson@stratospherequality.com" TargetMode="External"/><Relationship Id="rId1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2.m4a"/><Relationship Id="rId1" Type="http://schemas.microsoft.com/office/2007/relationships/media" Target="../media/media12.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3.m4a"/><Relationship Id="rId1" Type="http://schemas.microsoft.com/office/2007/relationships/media" Target="../media/media13.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4.m4a"/><Relationship Id="rId1" Type="http://schemas.microsoft.com/office/2007/relationships/media" Target="../media/media14.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5.m4a"/><Relationship Id="rId1" Type="http://schemas.microsoft.com/office/2007/relationships/media" Target="../media/media15.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6.m4a"/><Relationship Id="rId1" Type="http://schemas.microsoft.com/office/2007/relationships/media" Target="../media/media16.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7.m4a"/><Relationship Id="rId1" Type="http://schemas.microsoft.com/office/2007/relationships/media" Target="../media/media17.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8.m4a"/><Relationship Id="rId1" Type="http://schemas.microsoft.com/office/2007/relationships/media" Target="../media/media18.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5.m4a"/><Relationship Id="rId1" Type="http://schemas.microsoft.com/office/2007/relationships/media" Target="../media/media5.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6.m4a"/><Relationship Id="rId1" Type="http://schemas.microsoft.com/office/2007/relationships/media" Target="../media/media6.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1800"/>
            <a:ext cx="7772400" cy="1068787"/>
          </a:xfrm>
        </p:spPr>
        <p:txBody>
          <a:bodyPr/>
          <a:lstStyle/>
          <a:p>
            <a:r>
              <a:rPr lang="en-US" dirty="0"/>
              <a:t>Americans with Disabilities Act (ADA)</a:t>
            </a:r>
          </a:p>
        </p:txBody>
      </p:sp>
      <p:pic>
        <p:nvPicPr>
          <p:cNvPr id="3" name="Recorded Sound">
            <a:hlinkClick r:id="" action="ppaction://media"/>
            <a:extLst>
              <a:ext uri="{FF2B5EF4-FFF2-40B4-BE49-F238E27FC236}">
                <a16:creationId xmlns:a16="http://schemas.microsoft.com/office/drawing/2014/main" id="{4E72F83B-CEA2-0920-C5CB-D8725BB4AB9A}"/>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229600" y="5638800"/>
            <a:ext cx="609600" cy="609600"/>
          </a:xfrm>
          <a:prstGeom prst="rect">
            <a:avLst/>
          </a:prstGeom>
        </p:spPr>
      </p:pic>
    </p:spTree>
    <p:extLst>
      <p:ext uri="{BB962C8B-B14F-4D97-AF65-F5344CB8AC3E}">
        <p14:creationId xmlns:p14="http://schemas.microsoft.com/office/powerpoint/2010/main" val="3349944489"/>
      </p:ext>
    </p:extLst>
  </p:cSld>
  <p:clrMapOvr>
    <a:masterClrMapping/>
  </p:clrMapOvr>
  <mc:AlternateContent xmlns:mc="http://schemas.openxmlformats.org/markup-compatibility/2006" xmlns:p14="http://schemas.microsoft.com/office/powerpoint/2010/main">
    <mc:Choice Requires="p14">
      <p:transition spd="slow" p14:dur="2000" advTm="7496"/>
    </mc:Choice>
    <mc:Fallback xmlns="">
      <p:transition spd="slow" advTm="74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9FB9-5BE5-8811-B0AE-403918C71E62}"/>
              </a:ext>
            </a:extLst>
          </p:cNvPr>
          <p:cNvSpPr>
            <a:spLocks noGrp="1"/>
          </p:cNvSpPr>
          <p:nvPr>
            <p:ph type="title"/>
          </p:nvPr>
        </p:nvSpPr>
        <p:spPr/>
        <p:txBody>
          <a:bodyPr/>
          <a:lstStyle/>
          <a:p>
            <a:r>
              <a:rPr lang="en-US" cap="small" dirty="0"/>
              <a:t>Stratosphere’s Policies and Procedures</a:t>
            </a:r>
          </a:p>
        </p:txBody>
      </p:sp>
      <p:sp>
        <p:nvSpPr>
          <p:cNvPr id="3" name="Text Placeholder 2">
            <a:extLst>
              <a:ext uri="{FF2B5EF4-FFF2-40B4-BE49-F238E27FC236}">
                <a16:creationId xmlns:a16="http://schemas.microsoft.com/office/drawing/2014/main" id="{CE413B87-627C-7C28-6EB4-430511809EDF}"/>
              </a:ext>
            </a:extLst>
          </p:cNvPr>
          <p:cNvSpPr>
            <a:spLocks noGrp="1"/>
          </p:cNvSpPr>
          <p:nvPr>
            <p:ph type="body" sz="quarter" idx="13"/>
          </p:nvPr>
        </p:nvSpPr>
        <p:spPr>
          <a:xfrm>
            <a:off x="762000" y="2362200"/>
            <a:ext cx="8077200" cy="4572000"/>
          </a:xfrm>
        </p:spPr>
        <p:txBody>
          <a:bodyPr/>
          <a:lstStyle/>
          <a:p>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Our policies and procedures, including an updated, clear procedure for how employees are to request a reasonable accommodation, are memorialized in our Employee Handbook. </a:t>
            </a:r>
          </a:p>
          <a:p>
            <a:pPr marL="0" indent="0">
              <a:buNone/>
            </a:pP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5" name="Recorded Sound">
            <a:hlinkClick r:id="" action="ppaction://media"/>
            <a:extLst>
              <a:ext uri="{FF2B5EF4-FFF2-40B4-BE49-F238E27FC236}">
                <a16:creationId xmlns:a16="http://schemas.microsoft.com/office/drawing/2014/main" id="{2C464F2B-7232-20B0-EB36-661B926C866E}"/>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257309" y="5867400"/>
            <a:ext cx="609600" cy="609600"/>
          </a:xfrm>
          <a:prstGeom prst="rect">
            <a:avLst/>
          </a:prstGeom>
        </p:spPr>
      </p:pic>
    </p:spTree>
    <p:extLst>
      <p:ext uri="{BB962C8B-B14F-4D97-AF65-F5344CB8AC3E}">
        <p14:creationId xmlns:p14="http://schemas.microsoft.com/office/powerpoint/2010/main" val="3661125948"/>
      </p:ext>
    </p:extLst>
  </p:cSld>
  <p:clrMapOvr>
    <a:masterClrMapping/>
  </p:clrMapOvr>
  <mc:AlternateContent xmlns:mc="http://schemas.openxmlformats.org/markup-compatibility/2006" xmlns:p14="http://schemas.microsoft.com/office/powerpoint/2010/main">
    <mc:Choice Requires="p14">
      <p:transition spd="slow" p14:dur="2000" advTm="6384"/>
    </mc:Choice>
    <mc:Fallback xmlns="">
      <p:transition spd="slow" advTm="63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83F7-30A0-EE0C-D4B6-B563D13F19AF}"/>
              </a:ext>
            </a:extLst>
          </p:cNvPr>
          <p:cNvSpPr>
            <a:spLocks noGrp="1"/>
          </p:cNvSpPr>
          <p:nvPr>
            <p:ph type="title"/>
          </p:nvPr>
        </p:nvSpPr>
        <p:spPr/>
        <p:txBody>
          <a:bodyPr/>
          <a:lstStyle/>
          <a:p>
            <a:r>
              <a:rPr lang="en-US" cap="small" dirty="0"/>
              <a:t>Request Initiation</a:t>
            </a:r>
          </a:p>
        </p:txBody>
      </p:sp>
      <p:sp>
        <p:nvSpPr>
          <p:cNvPr id="3" name="Text Placeholder 2">
            <a:extLst>
              <a:ext uri="{FF2B5EF4-FFF2-40B4-BE49-F238E27FC236}">
                <a16:creationId xmlns:a16="http://schemas.microsoft.com/office/drawing/2014/main" id="{C2898872-7A41-A1BB-380B-48EF7FE6462F}"/>
              </a:ext>
            </a:extLst>
          </p:cNvPr>
          <p:cNvSpPr>
            <a:spLocks noGrp="1"/>
          </p:cNvSpPr>
          <p:nvPr>
            <p:ph type="body" sz="quarter" idx="13"/>
          </p:nvPr>
        </p:nvSpPr>
        <p:spPr/>
        <p:txBody>
          <a:bodyPr/>
          <a:lstStyle/>
          <a:p>
            <a:pPr marL="0" indent="0">
              <a:buNone/>
            </a:pPr>
            <a:endParaRPr lang="en-US" sz="800" b="1" kern="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
                <a:srgbClr val="B2BB1C"/>
              </a:buClr>
              <a:buSzPct val="100000"/>
              <a:buFontTx/>
              <a:buBlip>
                <a:blip r:embed="rId5"/>
              </a:buBlip>
              <a:tabLst/>
              <a:defRPr/>
            </a:pPr>
            <a:r>
              <a:rPr kumimoji="0" lang="en-US" sz="1800" b="0" i="0" u="none" strike="noStrike" kern="0" cap="none" spc="0" normalizeH="0" baseline="0" noProof="0" dirty="0">
                <a:ln>
                  <a:noFill/>
                </a:ln>
                <a:solidFill>
                  <a:srgbClr val="002A5C"/>
                </a:solidFill>
                <a:effectLst/>
                <a:uLnTx/>
                <a:uFillTx/>
                <a:latin typeface="Arial" panose="020B0604020202020204" pitchFamily="34" charset="0"/>
                <a:ea typeface="Times New Roman" panose="02020603050405020304" pitchFamily="18" charset="0"/>
                <a:cs typeface="Times New Roman" panose="02020603050405020304" pitchFamily="18" charset="0"/>
              </a:rPr>
              <a:t>The Accommodation Request Procedure includes the following steps:</a:t>
            </a:r>
            <a:endParaRPr kumimoji="0" lang="en-US" sz="1800" b="0" i="0" u="none" strike="noStrike" kern="100" cap="none" spc="0" normalizeH="0" baseline="0" noProof="0" dirty="0">
              <a:ln>
                <a:noFill/>
              </a:ln>
              <a:solidFill>
                <a:srgbClr val="002A5C"/>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en-US" sz="800" b="1" kern="0" dirty="0">
              <a:latin typeface="Arial" panose="020B0604020202020204" pitchFamily="34" charset="0"/>
              <a:ea typeface="Times New Roman" panose="02020603050405020304" pitchFamily="18" charset="0"/>
              <a:cs typeface="Times New Roman" panose="02020603050405020304" pitchFamily="18" charset="0"/>
            </a:endParaRPr>
          </a:p>
          <a:p>
            <a:r>
              <a:rPr lang="en-US" sz="1600" kern="0" dirty="0">
                <a:effectLst/>
                <a:latin typeface="Arial" panose="020B0604020202020204" pitchFamily="34" charset="0"/>
                <a:ea typeface="Times New Roman" panose="02020603050405020304" pitchFamily="18" charset="0"/>
                <a:cs typeface="Times New Roman" panose="02020603050405020304" pitchFamily="18" charset="0"/>
              </a:rPr>
              <a:t>An Employee who believes that he or she requires an accommodation so that he or she can perform the essential functions of his or her job is required to notify their Regional Human Resources Representative verbally or in writing.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100" dirty="0"/>
          </a:p>
        </p:txBody>
      </p:sp>
      <p:graphicFrame>
        <p:nvGraphicFramePr>
          <p:cNvPr id="7" name="Table 6">
            <a:extLst>
              <a:ext uri="{FF2B5EF4-FFF2-40B4-BE49-F238E27FC236}">
                <a16:creationId xmlns:a16="http://schemas.microsoft.com/office/drawing/2014/main" id="{7B4E71A2-00B2-0613-E21D-1B605AE67A09}"/>
              </a:ext>
            </a:extLst>
          </p:cNvPr>
          <p:cNvGraphicFramePr>
            <a:graphicFrameLocks noGrp="1"/>
          </p:cNvGraphicFramePr>
          <p:nvPr>
            <p:extLst>
              <p:ext uri="{D42A27DB-BD31-4B8C-83A1-F6EECF244321}">
                <p14:modId xmlns:p14="http://schemas.microsoft.com/office/powerpoint/2010/main" val="794747946"/>
              </p:ext>
            </p:extLst>
          </p:nvPr>
        </p:nvGraphicFramePr>
        <p:xfrm>
          <a:off x="1423035" y="3394364"/>
          <a:ext cx="6297930" cy="2976118"/>
        </p:xfrm>
        <a:graphic>
          <a:graphicData uri="http://schemas.openxmlformats.org/drawingml/2006/table">
            <a:tbl>
              <a:tblPr firstRow="1" firstCol="1" bandRow="1"/>
              <a:tblGrid>
                <a:gridCol w="1003935">
                  <a:extLst>
                    <a:ext uri="{9D8B030D-6E8A-4147-A177-3AD203B41FA5}">
                      <a16:colId xmlns:a16="http://schemas.microsoft.com/office/drawing/2014/main" val="3207891701"/>
                    </a:ext>
                  </a:extLst>
                </a:gridCol>
                <a:gridCol w="777240">
                  <a:extLst>
                    <a:ext uri="{9D8B030D-6E8A-4147-A177-3AD203B41FA5}">
                      <a16:colId xmlns:a16="http://schemas.microsoft.com/office/drawing/2014/main" val="2903855107"/>
                    </a:ext>
                  </a:extLst>
                </a:gridCol>
                <a:gridCol w="948690">
                  <a:extLst>
                    <a:ext uri="{9D8B030D-6E8A-4147-A177-3AD203B41FA5}">
                      <a16:colId xmlns:a16="http://schemas.microsoft.com/office/drawing/2014/main" val="376836477"/>
                    </a:ext>
                  </a:extLst>
                </a:gridCol>
                <a:gridCol w="2263775">
                  <a:extLst>
                    <a:ext uri="{9D8B030D-6E8A-4147-A177-3AD203B41FA5}">
                      <a16:colId xmlns:a16="http://schemas.microsoft.com/office/drawing/2014/main" val="4102982128"/>
                    </a:ext>
                  </a:extLst>
                </a:gridCol>
                <a:gridCol w="1304290">
                  <a:extLst>
                    <a:ext uri="{9D8B030D-6E8A-4147-A177-3AD203B41FA5}">
                      <a16:colId xmlns:a16="http://schemas.microsoft.com/office/drawing/2014/main" val="680408316"/>
                    </a:ext>
                  </a:extLst>
                </a:gridCol>
              </a:tblGrid>
              <a:tr h="193675">
                <a:tc gridSpan="5">
                  <a:txBody>
                    <a:bodyPr/>
                    <a:lstStyle/>
                    <a:p>
                      <a:pPr marL="0" marR="0" algn="ctr">
                        <a:lnSpc>
                          <a:spcPct val="107000"/>
                        </a:lnSpc>
                        <a:spcBef>
                          <a:spcPts val="0"/>
                        </a:spcBef>
                        <a:spcAft>
                          <a:spcPts val="800"/>
                        </a:spcAft>
                      </a:pPr>
                      <a:r>
                        <a:rPr lang="en-US" sz="1000" b="1" u="sng"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Regional Human Resources Representatives</a:t>
                      </a:r>
                      <a:endParaRPr lang="en-US"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4631105"/>
                  </a:ext>
                </a:extLst>
              </a:tr>
              <a:tr h="222250">
                <a:tc>
                  <a:txBody>
                    <a:bodyPr/>
                    <a:lstStyle/>
                    <a:p>
                      <a:pPr marL="0" marR="0" algn="ctr">
                        <a:lnSpc>
                          <a:spcPct val="107000"/>
                        </a:lnSpc>
                        <a:spcBef>
                          <a:spcPts val="0"/>
                        </a:spcBef>
                        <a:spcAft>
                          <a:spcPts val="800"/>
                        </a:spcAft>
                      </a:pPr>
                      <a:r>
                        <a:rPr lang="en-US" sz="1000" b="1" kern="0">
                          <a:effectLst/>
                          <a:latin typeface="Arial" panose="020B0604020202020204" pitchFamily="34" charset="0"/>
                          <a:ea typeface="Times New Roman" panose="02020603050405020304" pitchFamily="18" charset="0"/>
                          <a:cs typeface="Times New Roman" panose="02020603050405020304" pitchFamily="18" charset="0"/>
                        </a:rPr>
                        <a:t>Region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b="1" kern="0">
                          <a:effectLst/>
                          <a:latin typeface="Arial" panose="020B0604020202020204" pitchFamily="34" charset="0"/>
                          <a:ea typeface="Times New Roman" panose="02020603050405020304" pitchFamily="18" charset="0"/>
                          <a:cs typeface="Times New Roman" panose="02020603050405020304" pitchFamily="18" charset="0"/>
                        </a:rPr>
                        <a:t>Name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b="1" kern="0">
                          <a:effectLst/>
                          <a:latin typeface="Arial" panose="020B0604020202020204" pitchFamily="34" charset="0"/>
                          <a:ea typeface="Times New Roman" panose="02020603050405020304" pitchFamily="18" charset="0"/>
                          <a:cs typeface="Times New Roman" panose="02020603050405020304" pitchFamily="18" charset="0"/>
                        </a:rPr>
                        <a:t>Phone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b="1" kern="0">
                          <a:effectLst/>
                          <a:latin typeface="Arial" panose="020B0604020202020204" pitchFamily="34" charset="0"/>
                          <a:ea typeface="Times New Roman" panose="02020603050405020304" pitchFamily="18" charset="0"/>
                          <a:cs typeface="Times New Roman" panose="02020603050405020304" pitchFamily="18" charset="0"/>
                        </a:rPr>
                        <a:t>Email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b="1" kern="0">
                          <a:effectLst/>
                          <a:latin typeface="Arial" panose="020B0604020202020204" pitchFamily="34" charset="0"/>
                          <a:ea typeface="Times New Roman" panose="02020603050405020304" pitchFamily="18" charset="0"/>
                          <a:cs typeface="Times New Roman" panose="02020603050405020304" pitchFamily="18" charset="0"/>
                        </a:rPr>
                        <a:t>Mailing Address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8090595"/>
                  </a:ext>
                </a:extLst>
              </a:tr>
              <a:tr h="0">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Northern Region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Karen Haase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586-404-6544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u="sng" kern="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6"/>
                        </a:rPr>
                        <a:t>khaase@stratospherequality.com</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12024 Exit 5 Pkwy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Fishers, IN 46037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757926"/>
                  </a:ext>
                </a:extLst>
              </a:tr>
              <a:tr h="0">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Central Region &amp; West Coast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Michelle Seitzinger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317-526-0539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u="sng" kern="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7"/>
                        </a:rPr>
                        <a:t>mseitzinger@stratospherequality.com</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12024 Exit 5 Pkwy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Fishers, IN 46037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0675703"/>
                  </a:ext>
                </a:extLst>
              </a:tr>
              <a:tr h="0">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Honda Locations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Autumn Kramer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440-669-2844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u="sng" kern="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8"/>
                        </a:rPr>
                        <a:t>akramer@stratospherequality.com</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12024 Exit 5 Pkwy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Fishers, IN 46037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2266586"/>
                  </a:ext>
                </a:extLst>
              </a:tr>
              <a:tr h="0">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Southern Region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Ashley Patterson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919-907-9058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u="sng" kern="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9"/>
                        </a:rPr>
                        <a:t>apatterson@stratospherequality.com</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12024 Exit 5 Pkwy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Fishers, IN 46037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7180333"/>
                  </a:ext>
                </a:extLst>
              </a:tr>
              <a:tr h="0">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Corporate – HR Manager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Becky Feltner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317-938-3519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u="sng" kern="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10"/>
                        </a:rPr>
                        <a:t>bfeltner@stratospherequality.com</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12024 Exit 5 Pkwy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Fishers, IN 46037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0084841"/>
                  </a:ext>
                </a:extLst>
              </a:tr>
              <a:tr h="0">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Corporate – Dir of Talent &amp; Culture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Shamay Theobald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317-849-7187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u="sng" kern="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11"/>
                        </a:rPr>
                        <a:t>stheobald@stratospherequality.com</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12024 Exit 5 Pkwy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Fishers, IN 46037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3355617"/>
                  </a:ext>
                </a:extLst>
              </a:tr>
              <a:tr h="0">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Corporate – Benefits Manager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Alison Wolff</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kern="0">
                          <a:effectLst/>
                          <a:latin typeface="Arial" panose="020B0604020202020204" pitchFamily="34" charset="0"/>
                          <a:ea typeface="Times New Roman" panose="02020603050405020304" pitchFamily="18" charset="0"/>
                          <a:cs typeface="Times New Roman" panose="02020603050405020304" pitchFamily="18" charset="0"/>
                        </a:rPr>
                        <a:t>317-409-7594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000" u="sng" kern="0"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12"/>
                        </a:rPr>
                        <a:t>awolff@stratospherquality.com</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kern="0" dirty="0">
                          <a:effectLst/>
                          <a:latin typeface="Arial" panose="020B0604020202020204" pitchFamily="34" charset="0"/>
                          <a:ea typeface="Times New Roman" panose="02020603050405020304" pitchFamily="18" charset="0"/>
                          <a:cs typeface="Times New Roman" panose="02020603050405020304" pitchFamily="18" charset="0"/>
                        </a:rPr>
                        <a:t>12024 Exit 5 Pkwy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000" kern="0" dirty="0">
                          <a:effectLst/>
                          <a:latin typeface="Arial" panose="020B0604020202020204" pitchFamily="34" charset="0"/>
                          <a:ea typeface="Times New Roman" panose="02020603050405020304" pitchFamily="18" charset="0"/>
                          <a:cs typeface="Times New Roman" panose="02020603050405020304" pitchFamily="18" charset="0"/>
                        </a:rPr>
                        <a:t>Fishers, IN 46037</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4667418"/>
                  </a:ext>
                </a:extLst>
              </a:tr>
            </a:tbl>
          </a:graphicData>
        </a:graphic>
      </p:graphicFrame>
      <p:pic>
        <p:nvPicPr>
          <p:cNvPr id="4" name="Recorded Sound">
            <a:hlinkClick r:id="" action="ppaction://media"/>
            <a:extLst>
              <a:ext uri="{FF2B5EF4-FFF2-40B4-BE49-F238E27FC236}">
                <a16:creationId xmlns:a16="http://schemas.microsoft.com/office/drawing/2014/main" id="{7C53A370-B0D8-EBE8-6BAD-8FB8EA4993A2}"/>
              </a:ext>
            </a:extLst>
          </p:cNvPr>
          <p:cNvPicPr>
            <a:picLocks noChangeAspect="1"/>
          </p:cNvPicPr>
          <p:nvPr>
            <a:audioFile r:link="rId2"/>
            <p:extLst>
              <p:ext uri="{DAA4B4D4-6D71-4841-9C94-3DE7FCFB9230}">
                <p14:media xmlns:p14="http://schemas.microsoft.com/office/powerpoint/2010/main" r:embed="rId1"/>
              </p:ext>
            </p:extLst>
          </p:nvPr>
        </p:nvPicPr>
        <p:blipFill>
          <a:blip r:embed="rId13">
            <a:extLst>
              <a:ext uri="{BEBA8EAE-BF5A-486C-A8C5-ECC9F3942E4B}">
                <a14:imgProps xmlns:a14="http://schemas.microsoft.com/office/drawing/2010/main">
                  <a14:imgLayer r:embed="rId14">
                    <a14:imgEffect>
                      <a14:colorTemperature colorTemp="4700"/>
                    </a14:imgEffect>
                  </a14:imgLayer>
                </a14:imgProps>
              </a:ext>
            </a:extLst>
          </a:blip>
          <a:stretch>
            <a:fillRect/>
          </a:stretch>
        </p:blipFill>
        <p:spPr>
          <a:xfrm>
            <a:off x="7975282" y="5966541"/>
            <a:ext cx="609600" cy="609600"/>
          </a:xfrm>
          <a:prstGeom prst="rect">
            <a:avLst/>
          </a:prstGeom>
        </p:spPr>
      </p:pic>
    </p:spTree>
    <p:extLst>
      <p:ext uri="{BB962C8B-B14F-4D97-AF65-F5344CB8AC3E}">
        <p14:creationId xmlns:p14="http://schemas.microsoft.com/office/powerpoint/2010/main" val="1583469871"/>
      </p:ext>
    </p:extLst>
  </p:cSld>
  <p:clrMapOvr>
    <a:masterClrMapping/>
  </p:clrMapOvr>
  <mc:AlternateContent xmlns:mc="http://schemas.openxmlformats.org/markup-compatibility/2006" xmlns:p14="http://schemas.microsoft.com/office/powerpoint/2010/main">
    <mc:Choice Requires="p14">
      <p:transition spd="slow" p14:dur="2000" advTm="13278"/>
    </mc:Choice>
    <mc:Fallback xmlns="">
      <p:transition spd="slow" advTm="132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01C0-0B45-EADC-98B5-54FBACCE5549}"/>
              </a:ext>
            </a:extLst>
          </p:cNvPr>
          <p:cNvSpPr>
            <a:spLocks noGrp="1"/>
          </p:cNvSpPr>
          <p:nvPr>
            <p:ph type="title"/>
          </p:nvPr>
        </p:nvSpPr>
        <p:spPr/>
        <p:txBody>
          <a:bodyPr/>
          <a:lstStyle/>
          <a:p>
            <a:r>
              <a:rPr lang="en-US" cap="small" dirty="0"/>
              <a:t>Request Initiation (cont’d)</a:t>
            </a:r>
            <a:endParaRPr lang="en-US" dirty="0"/>
          </a:p>
        </p:txBody>
      </p:sp>
      <p:sp>
        <p:nvSpPr>
          <p:cNvPr id="3" name="Text Placeholder 2">
            <a:extLst>
              <a:ext uri="{FF2B5EF4-FFF2-40B4-BE49-F238E27FC236}">
                <a16:creationId xmlns:a16="http://schemas.microsoft.com/office/drawing/2014/main" id="{8B8C8ECD-BE1E-4128-58B9-BE22DDB8F110}"/>
              </a:ext>
            </a:extLst>
          </p:cNvPr>
          <p:cNvSpPr>
            <a:spLocks noGrp="1"/>
          </p:cNvSpPr>
          <p:nvPr>
            <p:ph type="body" sz="quarter" idx="13"/>
          </p:nvPr>
        </p:nvSpPr>
        <p:spPr>
          <a:xfrm>
            <a:off x="762000" y="1828800"/>
            <a:ext cx="8077200" cy="4572000"/>
          </a:xfrm>
        </p:spPr>
        <p:txBody>
          <a:bodyPr/>
          <a:lstStyle/>
          <a:p>
            <a:pPr marL="0" marR="0" indent="0" algn="just">
              <a:lnSpc>
                <a:spcPct val="107000"/>
              </a:lnSpc>
              <a:spcBef>
                <a:spcPts val="0"/>
              </a:spcBef>
              <a:spcAft>
                <a:spcPts val="800"/>
              </a:spcAft>
              <a:buNone/>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An Employee may also choose to contact Stratosphere Quality’s Human Resources Department more generally as follows: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085850" lvl="1" algn="just">
              <a:lnSpc>
                <a:spcPct val="107000"/>
              </a:lnSpc>
              <a:spcBef>
                <a:spcPts val="0"/>
              </a:spcBef>
              <a:spcAft>
                <a:spcPts val="80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Email: 	HR@stratospherequality.com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085850" lvl="1" algn="just">
              <a:lnSpc>
                <a:spcPct val="107000"/>
              </a:lnSpc>
              <a:spcBef>
                <a:spcPts val="0"/>
              </a:spcBef>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Phone: 877-224-8584 Option 5</a:t>
            </a:r>
          </a:p>
          <a:p>
            <a:pPr marL="800100" lvl="1" indent="0" algn="just">
              <a:lnSpc>
                <a:spcPct val="107000"/>
              </a:lnSpc>
              <a:spcBef>
                <a:spcPts val="0"/>
              </a:spcBef>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Employee States the Need for Accommodation: </a:t>
            </a:r>
          </a:p>
          <a:p>
            <a:pPr marL="0" indent="0">
              <a:buNone/>
            </a:pPr>
            <a:endParaRPr lang="en-US" sz="1100" b="1" kern="0" dirty="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US" sz="1600" kern="0" dirty="0">
                <a:effectLst/>
                <a:latin typeface="Arial" panose="020B0604020202020204" pitchFamily="34" charset="0"/>
                <a:ea typeface="Times New Roman" panose="02020603050405020304" pitchFamily="18" charset="0"/>
                <a:cs typeface="Times New Roman" panose="02020603050405020304" pitchFamily="18" charset="0"/>
              </a:rPr>
              <a:t>An Employee is not required to use specific terms like “ADA” or “reasonable accommodation” when making a request. An Employee is also not required to specifically explain his or her medical condition. It is sufficient to describe the limitation and the support needed. For example, “I have a medical condition that limits my ability to lift heavy objects. Could I receive assistance or be reassigned to tasks that do not require lifting?”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4" name="Recorded Sound">
            <a:hlinkClick r:id="" action="ppaction://media"/>
            <a:extLst>
              <a:ext uri="{FF2B5EF4-FFF2-40B4-BE49-F238E27FC236}">
                <a16:creationId xmlns:a16="http://schemas.microsoft.com/office/drawing/2014/main" id="{773387C6-1127-21CB-7A74-106DEE6A120C}"/>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077200" y="5791200"/>
            <a:ext cx="609600" cy="609600"/>
          </a:xfrm>
          <a:prstGeom prst="rect">
            <a:avLst/>
          </a:prstGeom>
        </p:spPr>
      </p:pic>
    </p:spTree>
    <p:extLst>
      <p:ext uri="{BB962C8B-B14F-4D97-AF65-F5344CB8AC3E}">
        <p14:creationId xmlns:p14="http://schemas.microsoft.com/office/powerpoint/2010/main" val="2840249952"/>
      </p:ext>
    </p:extLst>
  </p:cSld>
  <p:clrMapOvr>
    <a:masterClrMapping/>
  </p:clrMapOvr>
  <mc:AlternateContent xmlns:mc="http://schemas.openxmlformats.org/markup-compatibility/2006" xmlns:p14="http://schemas.microsoft.com/office/powerpoint/2010/main">
    <mc:Choice Requires="p14">
      <p:transition spd="slow" p14:dur="2000" advTm="19459"/>
    </mc:Choice>
    <mc:Fallback xmlns="">
      <p:transition spd="slow" advTm="194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4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86E8-AD47-F687-8CC5-B498A7E8F21F}"/>
              </a:ext>
            </a:extLst>
          </p:cNvPr>
          <p:cNvSpPr>
            <a:spLocks noGrp="1"/>
          </p:cNvSpPr>
          <p:nvPr>
            <p:ph type="title"/>
          </p:nvPr>
        </p:nvSpPr>
        <p:spPr/>
        <p:txBody>
          <a:bodyPr/>
          <a:lstStyle/>
          <a:p>
            <a:r>
              <a:rPr lang="en-US" cap="small" dirty="0"/>
              <a:t>Request Initiation (cont’d)</a:t>
            </a:r>
            <a:endParaRPr lang="en-US" dirty="0"/>
          </a:p>
        </p:txBody>
      </p:sp>
      <p:sp>
        <p:nvSpPr>
          <p:cNvPr id="3" name="Text Placeholder 2">
            <a:extLst>
              <a:ext uri="{FF2B5EF4-FFF2-40B4-BE49-F238E27FC236}">
                <a16:creationId xmlns:a16="http://schemas.microsoft.com/office/drawing/2014/main" id="{0C680615-EAB1-A019-5610-5FB28CD97739}"/>
              </a:ext>
            </a:extLst>
          </p:cNvPr>
          <p:cNvSpPr>
            <a:spLocks noGrp="1"/>
          </p:cNvSpPr>
          <p:nvPr>
            <p:ph type="body" sz="quarter" idx="13"/>
          </p:nvPr>
        </p:nvSpPr>
        <p:spPr>
          <a:xfrm>
            <a:off x="794951" y="2209800"/>
            <a:ext cx="8077200" cy="4572000"/>
          </a:xfrm>
        </p:spPr>
        <p:txBody>
          <a:bodyPr/>
          <a:lstStyle/>
          <a:p>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Employee Limits Disclosure of His or Her Medical Information</a:t>
            </a:r>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buNone/>
            </a:pPr>
            <a:endParaRPr lang="en-US" sz="1800" kern="0" dirty="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In the course of making an accommodations-related request, Employees are not to submit disability- or medical-related information of any sort, in support of a request or otherwise, to any Supervisor, Manager or other Employee, except the Regional Human Resources Representative who serves as the point of contact.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4" name="Recorded Sound">
            <a:hlinkClick r:id="" action="ppaction://media"/>
            <a:extLst>
              <a:ext uri="{FF2B5EF4-FFF2-40B4-BE49-F238E27FC236}">
                <a16:creationId xmlns:a16="http://schemas.microsoft.com/office/drawing/2014/main" id="{3A34B156-307C-ABE5-111C-3F7633F84487}"/>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044249" y="5867400"/>
            <a:ext cx="609600" cy="609600"/>
          </a:xfrm>
          <a:prstGeom prst="rect">
            <a:avLst/>
          </a:prstGeom>
        </p:spPr>
      </p:pic>
    </p:spTree>
    <p:extLst>
      <p:ext uri="{BB962C8B-B14F-4D97-AF65-F5344CB8AC3E}">
        <p14:creationId xmlns:p14="http://schemas.microsoft.com/office/powerpoint/2010/main" val="3343431934"/>
      </p:ext>
    </p:extLst>
  </p:cSld>
  <p:clrMapOvr>
    <a:masterClrMapping/>
  </p:clrMapOvr>
  <mc:AlternateContent xmlns:mc="http://schemas.openxmlformats.org/markup-compatibility/2006" xmlns:p14="http://schemas.microsoft.com/office/powerpoint/2010/main">
    <mc:Choice Requires="p14">
      <p:transition spd="slow" p14:dur="2000" advTm="7118"/>
    </mc:Choice>
    <mc:Fallback xmlns="">
      <p:transition spd="slow" advTm="71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79B1-F0CD-13FB-7605-7E93FDA449B9}"/>
              </a:ext>
            </a:extLst>
          </p:cNvPr>
          <p:cNvSpPr>
            <a:spLocks noGrp="1"/>
          </p:cNvSpPr>
          <p:nvPr>
            <p:ph type="title"/>
          </p:nvPr>
        </p:nvSpPr>
        <p:spPr/>
        <p:txBody>
          <a:bodyPr/>
          <a:lstStyle/>
          <a:p>
            <a:r>
              <a:rPr lang="en-US" cap="small" dirty="0"/>
              <a:t>Interactive Process Between HR and Employee</a:t>
            </a:r>
          </a:p>
        </p:txBody>
      </p:sp>
      <p:sp>
        <p:nvSpPr>
          <p:cNvPr id="3" name="Text Placeholder 2">
            <a:extLst>
              <a:ext uri="{FF2B5EF4-FFF2-40B4-BE49-F238E27FC236}">
                <a16:creationId xmlns:a16="http://schemas.microsoft.com/office/drawing/2014/main" id="{2E30B19F-E78B-B139-6113-1FB4ED39E9E7}"/>
              </a:ext>
            </a:extLst>
          </p:cNvPr>
          <p:cNvSpPr>
            <a:spLocks noGrp="1"/>
          </p:cNvSpPr>
          <p:nvPr>
            <p:ph type="body" sz="quarter" idx="13"/>
          </p:nvPr>
        </p:nvSpPr>
        <p:spPr>
          <a:xfrm>
            <a:off x="762000" y="1752600"/>
            <a:ext cx="8077200" cy="4572000"/>
          </a:xfrm>
        </p:spPr>
        <p:txBody>
          <a:bodyPr/>
          <a:lstStyle/>
          <a:p>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Human Resources Manager Conducts a Prompt Review</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 </a:t>
            </a:r>
          </a:p>
          <a:p>
            <a:endParaRPr lang="en-US" sz="1800" kern="0" dirty="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US" sz="1600" kern="0" dirty="0">
                <a:effectLst/>
                <a:latin typeface="Arial" panose="020B0604020202020204" pitchFamily="34" charset="0"/>
                <a:ea typeface="Times New Roman" panose="02020603050405020304" pitchFamily="18" charset="0"/>
                <a:cs typeface="Times New Roman" panose="02020603050405020304" pitchFamily="18" charset="0"/>
              </a:rPr>
              <a:t>Upon receiving a request, the Regional Human Resources Representative may gather information from the Employee and then promptly share the request with the Human Resources Manager. The Human Resources manager (or his or her designee) will comply with the ADA in all respects and work to review the request promptly.</a:t>
            </a:r>
          </a:p>
          <a:p>
            <a:pPr lvl="1"/>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Human Resources Manager Conducts an Independent Review</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a:t>
            </a:r>
          </a:p>
          <a:p>
            <a:pPr marL="0" indent="0">
              <a:buNone/>
            </a:pPr>
            <a:endParaRPr lang="en-US" sz="1800" kern="0" dirty="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US" sz="1600" kern="0" dirty="0">
                <a:effectLst/>
                <a:latin typeface="Arial" panose="020B0604020202020204" pitchFamily="34" charset="0"/>
                <a:ea typeface="Times New Roman" panose="02020603050405020304" pitchFamily="18" charset="0"/>
                <a:cs typeface="Times New Roman" panose="02020603050405020304" pitchFamily="18" charset="0"/>
              </a:rPr>
              <a:t>The Human Resources Manager (or his or her designee) will evaluate all requests for accommodations independently of any other policies or procedures, including but not limited to other leave policies and administrative termination policies.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4" name="Recorded Sound">
            <a:hlinkClick r:id="" action="ppaction://media"/>
            <a:extLst>
              <a:ext uri="{FF2B5EF4-FFF2-40B4-BE49-F238E27FC236}">
                <a16:creationId xmlns:a16="http://schemas.microsoft.com/office/drawing/2014/main" id="{9ED1EBFF-BAF3-C883-7F0F-2A97472D9C75}"/>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001000" y="5943600"/>
            <a:ext cx="609600" cy="609600"/>
          </a:xfrm>
          <a:prstGeom prst="rect">
            <a:avLst/>
          </a:prstGeom>
        </p:spPr>
      </p:pic>
    </p:spTree>
    <p:extLst>
      <p:ext uri="{BB962C8B-B14F-4D97-AF65-F5344CB8AC3E}">
        <p14:creationId xmlns:p14="http://schemas.microsoft.com/office/powerpoint/2010/main" val="2824604947"/>
      </p:ext>
    </p:extLst>
  </p:cSld>
  <p:clrMapOvr>
    <a:masterClrMapping/>
  </p:clrMapOvr>
  <mc:AlternateContent xmlns:mc="http://schemas.openxmlformats.org/markup-compatibility/2006" xmlns:p14="http://schemas.microsoft.com/office/powerpoint/2010/main">
    <mc:Choice Requires="p14">
      <p:transition spd="slow" p14:dur="2000" advTm="15103"/>
    </mc:Choice>
    <mc:Fallback xmlns="">
      <p:transition spd="slow" advTm="151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C28A-BE67-4FC0-90D6-EEB45DAD95E8}"/>
              </a:ext>
            </a:extLst>
          </p:cNvPr>
          <p:cNvSpPr>
            <a:spLocks noGrp="1"/>
          </p:cNvSpPr>
          <p:nvPr>
            <p:ph type="title"/>
          </p:nvPr>
        </p:nvSpPr>
        <p:spPr/>
        <p:txBody>
          <a:bodyPr/>
          <a:lstStyle/>
          <a:p>
            <a:r>
              <a:rPr lang="en-US" cap="small" dirty="0"/>
              <a:t>Interactive Process Between HR and Employee (cont’d)</a:t>
            </a:r>
            <a:endParaRPr lang="en-US" dirty="0"/>
          </a:p>
        </p:txBody>
      </p:sp>
      <p:sp>
        <p:nvSpPr>
          <p:cNvPr id="3" name="Text Placeholder 2">
            <a:extLst>
              <a:ext uri="{FF2B5EF4-FFF2-40B4-BE49-F238E27FC236}">
                <a16:creationId xmlns:a16="http://schemas.microsoft.com/office/drawing/2014/main" id="{68A1F565-ECD2-E1A2-F902-22D45728BDE8}"/>
              </a:ext>
            </a:extLst>
          </p:cNvPr>
          <p:cNvSpPr>
            <a:spLocks noGrp="1"/>
          </p:cNvSpPr>
          <p:nvPr>
            <p:ph type="body" sz="quarter" idx="13"/>
          </p:nvPr>
        </p:nvSpPr>
        <p:spPr>
          <a:xfrm>
            <a:off x="762000" y="1828800"/>
            <a:ext cx="8077200" cy="4572000"/>
          </a:xfrm>
        </p:spPr>
        <p:txBody>
          <a:bodyPr/>
          <a:lstStyle/>
          <a:p>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The Parties Discuss the Employee’s Limitations and Needs: </a:t>
            </a:r>
          </a:p>
          <a:p>
            <a:pPr marL="0" indent="0">
              <a:buNone/>
            </a:pPr>
            <a:endParaRPr lang="en-US" sz="1100" b="1" kern="0" dirty="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US" sz="1600" kern="0" dirty="0">
                <a:effectLst/>
                <a:latin typeface="Arial" panose="020B0604020202020204" pitchFamily="34" charset="0"/>
                <a:ea typeface="Times New Roman" panose="02020603050405020304" pitchFamily="18" charset="0"/>
                <a:cs typeface="Times New Roman" panose="02020603050405020304" pitchFamily="18" charset="0"/>
              </a:rPr>
              <a:t>The Human Resources Manager (or his or her designee) will engage in an interactive process with the Employee to identify their specific limitations, explore potential accommodations, and gather any medical information that is necessary to evaluate the request (provided by the Employee’s health care provider).</a:t>
            </a:r>
          </a:p>
          <a:p>
            <a:pPr marL="457200" lvl="1" indent="0">
              <a:buNone/>
            </a:pPr>
            <a:endParaRPr lang="en-US" sz="1800" b="1" kern="0" dirty="0">
              <a:latin typeface="Arial" panose="020B0604020202020204" pitchFamily="34" charset="0"/>
              <a:ea typeface="Times New Roman" panose="02020603050405020304" pitchFamily="18" charset="0"/>
              <a:cs typeface="Times New Roman" panose="02020603050405020304" pitchFamily="18" charset="0"/>
            </a:endParaRPr>
          </a:p>
          <a:p>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Confidentiality is Maintained: </a:t>
            </a:r>
          </a:p>
          <a:p>
            <a:pPr marL="457200" lvl="1" indent="0">
              <a:buNone/>
            </a:pPr>
            <a:endParaRPr lang="en-US" sz="1100" b="1" kern="0" dirty="0">
              <a:latin typeface="Arial" panose="020B0604020202020204" pitchFamily="34" charset="0"/>
              <a:ea typeface="Times New Roman" panose="02020603050405020304" pitchFamily="18" charset="0"/>
              <a:cs typeface="Times New Roman" panose="02020603050405020304" pitchFamily="18" charset="0"/>
            </a:endParaRPr>
          </a:p>
          <a:p>
            <a:pPr lvl="1"/>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The details of the Employee’s medical condition and accommodation request will remain confidential, except for the individuals involved in evaluating and implementing the accommodation.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pic>
        <p:nvPicPr>
          <p:cNvPr id="4" name="Recorded Sound">
            <a:hlinkClick r:id="" action="ppaction://media"/>
            <a:extLst>
              <a:ext uri="{FF2B5EF4-FFF2-40B4-BE49-F238E27FC236}">
                <a16:creationId xmlns:a16="http://schemas.microsoft.com/office/drawing/2014/main" id="{00C03439-B533-E1A3-44D9-73C1BEF798A0}"/>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077200" y="5825836"/>
            <a:ext cx="609600" cy="609600"/>
          </a:xfrm>
          <a:prstGeom prst="rect">
            <a:avLst/>
          </a:prstGeom>
        </p:spPr>
      </p:pic>
    </p:spTree>
    <p:extLst>
      <p:ext uri="{BB962C8B-B14F-4D97-AF65-F5344CB8AC3E}">
        <p14:creationId xmlns:p14="http://schemas.microsoft.com/office/powerpoint/2010/main" val="2060817374"/>
      </p:ext>
    </p:extLst>
  </p:cSld>
  <p:clrMapOvr>
    <a:masterClrMapping/>
  </p:clrMapOvr>
  <mc:AlternateContent xmlns:mc="http://schemas.openxmlformats.org/markup-compatibility/2006" xmlns:p14="http://schemas.microsoft.com/office/powerpoint/2010/main">
    <mc:Choice Requires="p14">
      <p:transition spd="slow" p14:dur="2000" advTm="23632"/>
    </mc:Choice>
    <mc:Fallback xmlns="">
      <p:transition spd="slow" advTm="23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6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1860-06A7-6ED8-E704-D1FF26A54DC8}"/>
              </a:ext>
            </a:extLst>
          </p:cNvPr>
          <p:cNvSpPr>
            <a:spLocks noGrp="1"/>
          </p:cNvSpPr>
          <p:nvPr>
            <p:ph type="title"/>
          </p:nvPr>
        </p:nvSpPr>
        <p:spPr/>
        <p:txBody>
          <a:bodyPr/>
          <a:lstStyle/>
          <a:p>
            <a:r>
              <a:rPr lang="en-US" cap="small" dirty="0"/>
              <a:t>Determination and Implementation of the accommodation</a:t>
            </a:r>
          </a:p>
        </p:txBody>
      </p:sp>
      <p:sp>
        <p:nvSpPr>
          <p:cNvPr id="3" name="Text Placeholder 2">
            <a:extLst>
              <a:ext uri="{FF2B5EF4-FFF2-40B4-BE49-F238E27FC236}">
                <a16:creationId xmlns:a16="http://schemas.microsoft.com/office/drawing/2014/main" id="{B050800F-4C3A-4FF0-4D0A-3501520BA8F0}"/>
              </a:ext>
            </a:extLst>
          </p:cNvPr>
          <p:cNvSpPr>
            <a:spLocks noGrp="1"/>
          </p:cNvSpPr>
          <p:nvPr>
            <p:ph type="body" sz="quarter" idx="13"/>
          </p:nvPr>
        </p:nvSpPr>
        <p:spPr>
          <a:xfrm>
            <a:off x="762000" y="1447800"/>
            <a:ext cx="8077200" cy="4572000"/>
          </a:xfrm>
        </p:spPr>
        <p:txBody>
          <a:bodyPr/>
          <a:lstStyle/>
          <a:p>
            <a:endParaRPr lang="en-US" sz="1800" b="1" kern="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800" b="1" kern="0" dirty="0">
              <a:latin typeface="Arial" panose="020B0604020202020204" pitchFamily="34" charset="0"/>
              <a:ea typeface="Times New Roman" panose="02020603050405020304" pitchFamily="18" charset="0"/>
              <a:cs typeface="Times New Roman" panose="02020603050405020304" pitchFamily="18" charset="0"/>
            </a:endParaRPr>
          </a:p>
          <a:p>
            <a:endParaRPr lang="en-US" sz="1800" b="1" kern="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Human Resources Manager Reviews the Accommodation Request:</a:t>
            </a:r>
          </a:p>
          <a:p>
            <a:pPr marL="0" indent="0">
              <a:buNone/>
            </a:pPr>
            <a:endParaRPr lang="en-US" sz="1600" b="1" kern="0" dirty="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US" sz="1600" kern="0" dirty="0">
                <a:effectLst/>
                <a:latin typeface="Arial" panose="020B0604020202020204" pitchFamily="34" charset="0"/>
                <a:ea typeface="Times New Roman" panose="02020603050405020304" pitchFamily="18" charset="0"/>
                <a:cs typeface="Times New Roman" panose="02020603050405020304" pitchFamily="18" charset="0"/>
              </a:rPr>
              <a:t>The</a:t>
            </a:r>
            <a:r>
              <a:rPr lang="en-US" sz="16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0" dirty="0">
                <a:effectLst/>
                <a:latin typeface="Arial" panose="020B0604020202020204" pitchFamily="34" charset="0"/>
                <a:ea typeface="Times New Roman" panose="02020603050405020304" pitchFamily="18" charset="0"/>
                <a:cs typeface="Times New Roman" panose="02020603050405020304" pitchFamily="18" charset="0"/>
              </a:rPr>
              <a:t>Human Resources Manager (or his or her designee) will review the request, taking into account the Employee’s limitations, the essential functions of the job, and whether the accommodation imposes an undue hardship on the company. Again, requests for an accommodation, including requests for time off from work, will be evaluated independently of any other policies and procedures concerning time off from work, including the company’s FMLA policy and administrative termination policies.</a:t>
            </a: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pic>
        <p:nvPicPr>
          <p:cNvPr id="5" name="Recorded Sound">
            <a:hlinkClick r:id="" action="ppaction://media"/>
            <a:extLst>
              <a:ext uri="{FF2B5EF4-FFF2-40B4-BE49-F238E27FC236}">
                <a16:creationId xmlns:a16="http://schemas.microsoft.com/office/drawing/2014/main" id="{3EA672F2-35AA-388E-9CF3-1C262C757031}"/>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077200" y="5715000"/>
            <a:ext cx="609600" cy="609600"/>
          </a:xfrm>
          <a:prstGeom prst="rect">
            <a:avLst/>
          </a:prstGeom>
        </p:spPr>
      </p:pic>
    </p:spTree>
    <p:extLst>
      <p:ext uri="{BB962C8B-B14F-4D97-AF65-F5344CB8AC3E}">
        <p14:creationId xmlns:p14="http://schemas.microsoft.com/office/powerpoint/2010/main" val="3329400239"/>
      </p:ext>
    </p:extLst>
  </p:cSld>
  <p:clrMapOvr>
    <a:masterClrMapping/>
  </p:clrMapOvr>
  <mc:AlternateContent xmlns:mc="http://schemas.openxmlformats.org/markup-compatibility/2006" xmlns:p14="http://schemas.microsoft.com/office/powerpoint/2010/main">
    <mc:Choice Requires="p14">
      <p:transition spd="slow" p14:dur="2000" advTm="17243"/>
    </mc:Choice>
    <mc:Fallback xmlns="">
      <p:transition spd="slow" advTm="172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B4FA-9431-E50D-8929-E916DE12DE62}"/>
              </a:ext>
            </a:extLst>
          </p:cNvPr>
          <p:cNvSpPr>
            <a:spLocks noGrp="1"/>
          </p:cNvSpPr>
          <p:nvPr>
            <p:ph type="title"/>
          </p:nvPr>
        </p:nvSpPr>
        <p:spPr/>
        <p:txBody>
          <a:bodyPr/>
          <a:lstStyle/>
          <a:p>
            <a:r>
              <a:rPr lang="en-US" cap="small" dirty="0"/>
              <a:t>Determination and Implementation of the accommodation</a:t>
            </a:r>
            <a:endParaRPr lang="en-US" dirty="0"/>
          </a:p>
        </p:txBody>
      </p:sp>
      <p:sp>
        <p:nvSpPr>
          <p:cNvPr id="3" name="Text Placeholder 2">
            <a:extLst>
              <a:ext uri="{FF2B5EF4-FFF2-40B4-BE49-F238E27FC236}">
                <a16:creationId xmlns:a16="http://schemas.microsoft.com/office/drawing/2014/main" id="{5163AA77-AA44-6C84-780A-A5B187C2CD85}"/>
              </a:ext>
            </a:extLst>
          </p:cNvPr>
          <p:cNvSpPr>
            <a:spLocks noGrp="1"/>
          </p:cNvSpPr>
          <p:nvPr>
            <p:ph type="body" sz="quarter" idx="13"/>
          </p:nvPr>
        </p:nvSpPr>
        <p:spPr>
          <a:xfrm>
            <a:off x="762000" y="2133600"/>
            <a:ext cx="8077200" cy="4572000"/>
          </a:xfrm>
        </p:spPr>
        <p:txBody>
          <a:bodyPr/>
          <a:lstStyle/>
          <a:p>
            <a:endParaRPr lang="en-US" sz="1800" b="1" kern="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A Final Decision is Made: </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Stratosphere Quality will determine whether a reasonable accommodation can be made and will communicate its decision to the Employee. If an accommodation is approved, it will be implemented as quickly as possible. If the request is denied, alternative solutions may be explored.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b="1" kern="0" dirty="0">
              <a:latin typeface="Arial" panose="020B0604020202020204" pitchFamily="34" charset="0"/>
              <a:ea typeface="Times New Roman" panose="02020603050405020304" pitchFamily="18" charset="0"/>
              <a:cs typeface="Times New Roman" panose="02020603050405020304" pitchFamily="18" charset="0"/>
            </a:endParaRPr>
          </a:p>
          <a:p>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The Process is Documented:</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 Stratosphere Quality will document and keep records (confidentially) of accommodations that are requested and granted, as well as modifications to any accommodations.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4" name="Recorded Sound">
            <a:hlinkClick r:id="" action="ppaction://media"/>
            <a:extLst>
              <a:ext uri="{FF2B5EF4-FFF2-40B4-BE49-F238E27FC236}">
                <a16:creationId xmlns:a16="http://schemas.microsoft.com/office/drawing/2014/main" id="{F8A401B2-BD0D-9C63-517B-F309A5C2D25F}"/>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7924800" y="5867400"/>
            <a:ext cx="609600" cy="609600"/>
          </a:xfrm>
          <a:prstGeom prst="rect">
            <a:avLst/>
          </a:prstGeom>
        </p:spPr>
      </p:pic>
    </p:spTree>
    <p:extLst>
      <p:ext uri="{BB962C8B-B14F-4D97-AF65-F5344CB8AC3E}">
        <p14:creationId xmlns:p14="http://schemas.microsoft.com/office/powerpoint/2010/main" val="181992648"/>
      </p:ext>
    </p:extLst>
  </p:cSld>
  <p:clrMapOvr>
    <a:masterClrMapping/>
  </p:clrMapOvr>
  <mc:AlternateContent xmlns:mc="http://schemas.openxmlformats.org/markup-compatibility/2006" xmlns:p14="http://schemas.microsoft.com/office/powerpoint/2010/main">
    <mc:Choice Requires="p14">
      <p:transition spd="slow" p14:dur="2000" advTm="19406"/>
    </mc:Choice>
    <mc:Fallback xmlns="">
      <p:transition spd="slow" advTm="194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4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9268-650F-BC70-92E8-B4E9B2F871C1}"/>
              </a:ext>
            </a:extLst>
          </p:cNvPr>
          <p:cNvSpPr>
            <a:spLocks noGrp="1"/>
          </p:cNvSpPr>
          <p:nvPr>
            <p:ph type="title"/>
          </p:nvPr>
        </p:nvSpPr>
        <p:spPr/>
        <p:txBody>
          <a:bodyPr/>
          <a:lstStyle/>
          <a:p>
            <a:r>
              <a:rPr lang="en-US" cap="small" dirty="0"/>
              <a:t>Appeals Process</a:t>
            </a:r>
          </a:p>
        </p:txBody>
      </p:sp>
      <p:sp>
        <p:nvSpPr>
          <p:cNvPr id="3" name="Text Placeholder 2">
            <a:extLst>
              <a:ext uri="{FF2B5EF4-FFF2-40B4-BE49-F238E27FC236}">
                <a16:creationId xmlns:a16="http://schemas.microsoft.com/office/drawing/2014/main" id="{ABBAB945-6017-1D7E-FD33-DDB659C9EA3A}"/>
              </a:ext>
            </a:extLst>
          </p:cNvPr>
          <p:cNvSpPr>
            <a:spLocks noGrp="1"/>
          </p:cNvSpPr>
          <p:nvPr>
            <p:ph type="body" sz="quarter" idx="13"/>
          </p:nvPr>
        </p:nvSpPr>
        <p:spPr/>
        <p:txBody>
          <a:bodyPr/>
          <a:lstStyle/>
          <a:p>
            <a:endParaRPr lang="en-US" sz="1800" kern="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1800" kern="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800" kern="0" dirty="0">
              <a:latin typeface="Arial" panose="020B0604020202020204" pitchFamily="34" charset="0"/>
              <a:ea typeface="Times New Roman" panose="02020603050405020304" pitchFamily="18" charset="0"/>
              <a:cs typeface="Times New Roman" panose="02020603050405020304" pitchFamily="18" charset="0"/>
            </a:endParaRPr>
          </a:p>
          <a:p>
            <a:r>
              <a:rPr lang="en-US" sz="2000" kern="0" dirty="0">
                <a:effectLst/>
                <a:latin typeface="Arial" panose="020B0604020202020204" pitchFamily="34" charset="0"/>
                <a:ea typeface="Times New Roman" panose="02020603050405020304" pitchFamily="18" charset="0"/>
                <a:cs typeface="Times New Roman" panose="02020603050405020304" pitchFamily="18" charset="0"/>
              </a:rPr>
              <a:t>If an accommodation request is denied, the Employee may submit a written appeal to the Human Resources Manager, explaining the reasons for the request and the desired accommodation. The Human Resources Manager will review the appeal, conduct an additional interactive process if necessary, and make a final determination.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pic>
        <p:nvPicPr>
          <p:cNvPr id="5" name="Recorded Sound">
            <a:hlinkClick r:id="" action="ppaction://media"/>
            <a:extLst>
              <a:ext uri="{FF2B5EF4-FFF2-40B4-BE49-F238E27FC236}">
                <a16:creationId xmlns:a16="http://schemas.microsoft.com/office/drawing/2014/main" id="{7D383CD3-119A-0152-A9F8-92F53C4D9C05}"/>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7924800" y="5715000"/>
            <a:ext cx="609600" cy="609600"/>
          </a:xfrm>
          <a:prstGeom prst="rect">
            <a:avLst/>
          </a:prstGeom>
        </p:spPr>
      </p:pic>
    </p:spTree>
    <p:extLst>
      <p:ext uri="{BB962C8B-B14F-4D97-AF65-F5344CB8AC3E}">
        <p14:creationId xmlns:p14="http://schemas.microsoft.com/office/powerpoint/2010/main" val="2218117244"/>
      </p:ext>
    </p:extLst>
  </p:cSld>
  <p:clrMapOvr>
    <a:masterClrMapping/>
  </p:clrMapOvr>
  <mc:AlternateContent xmlns:mc="http://schemas.openxmlformats.org/markup-compatibility/2006" xmlns:p14="http://schemas.microsoft.com/office/powerpoint/2010/main">
    <mc:Choice Requires="p14">
      <p:transition spd="slow" p14:dur="2000" advTm="18586"/>
    </mc:Choice>
    <mc:Fallback xmlns="">
      <p:transition spd="slow" advTm="185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8A00DF-187D-4D95-87F7-63B21682986A}"/>
              </a:ext>
            </a:extLst>
          </p:cNvPr>
          <p:cNvSpPr>
            <a:spLocks noGrp="1"/>
          </p:cNvSpPr>
          <p:nvPr>
            <p:ph type="title"/>
          </p:nvPr>
        </p:nvSpPr>
        <p:spPr/>
        <p:txBody>
          <a:bodyPr/>
          <a:lstStyle/>
          <a:p>
            <a:r>
              <a:rPr lang="en-US" cap="small" dirty="0"/>
              <a:t>Stratosphere’s ADA Obligations</a:t>
            </a:r>
            <a:endParaRPr lang="en-US" cap="small" dirty="0">
              <a:cs typeface="Calibri"/>
            </a:endParaRPr>
          </a:p>
        </p:txBody>
      </p:sp>
      <p:sp>
        <p:nvSpPr>
          <p:cNvPr id="4" name="Text Placeholder 3">
            <a:extLst>
              <a:ext uri="{FF2B5EF4-FFF2-40B4-BE49-F238E27FC236}">
                <a16:creationId xmlns:a16="http://schemas.microsoft.com/office/drawing/2014/main" id="{0CA28102-5769-4B98-87E0-CD8DAE96A360}"/>
              </a:ext>
            </a:extLst>
          </p:cNvPr>
          <p:cNvSpPr>
            <a:spLocks noGrp="1"/>
          </p:cNvSpPr>
          <p:nvPr>
            <p:ph type="body" sz="quarter" idx="13"/>
          </p:nvPr>
        </p:nvSpPr>
        <p:spPr>
          <a:xfrm>
            <a:off x="762000" y="1828800"/>
            <a:ext cx="8077200" cy="4572000"/>
          </a:xfrm>
        </p:spPr>
        <p:txBody>
          <a:bodyPr vert="horz" lIns="91440" tIns="45720" rIns="91440" bIns="45720" rtlCol="0" anchor="t">
            <a:normAutofit/>
          </a:bodyPr>
          <a:lstStyle/>
          <a:p>
            <a:r>
              <a:rPr lang="en-US" sz="2200" kern="0" dirty="0">
                <a:effectLst/>
                <a:latin typeface="Arial" panose="020B0604020202020204" pitchFamily="34" charset="0"/>
                <a:ea typeface="Times New Roman" panose="02020603050405020304" pitchFamily="18" charset="0"/>
              </a:rPr>
              <a:t>Stratosphere Quality is an Equal Opportunity Employer.</a:t>
            </a:r>
          </a:p>
          <a:p>
            <a:pPr marL="0" indent="0">
              <a:buNone/>
            </a:pPr>
            <a:endParaRPr lang="en-US" sz="2200" kern="0" dirty="0">
              <a:effectLst/>
              <a:latin typeface="Arial" panose="020B0604020202020204" pitchFamily="34" charset="0"/>
              <a:ea typeface="Times New Roman" panose="02020603050405020304" pitchFamily="18" charset="0"/>
            </a:endParaRPr>
          </a:p>
          <a:p>
            <a:r>
              <a:rPr lang="en-US" sz="2200" kern="0" dirty="0">
                <a:effectLst/>
                <a:latin typeface="Arial" panose="020B0604020202020204" pitchFamily="34" charset="0"/>
                <a:ea typeface="Times New Roman" panose="02020603050405020304" pitchFamily="18" charset="0"/>
                <a:cs typeface="Times New Roman" panose="02020603050405020304" pitchFamily="18" charset="0"/>
              </a:rPr>
              <a:t>It is the company’s goal to comply with all employment-related laws, regulations, and best practices, including but not limited to the Americans with Disabilities Act (ADA) and the Pregnant Workers Fairness Act (PWFA).</a:t>
            </a:r>
          </a:p>
          <a:p>
            <a:pPr marL="0" indent="0">
              <a:buNone/>
            </a:pPr>
            <a:endParaRPr lang="en-US" sz="2200" kern="100" dirty="0">
              <a:effectLst/>
              <a:latin typeface="Aptos" panose="020B0004020202020204" pitchFamily="34" charset="0"/>
              <a:ea typeface="Times New Roman" panose="02020603050405020304" pitchFamily="18" charset="0"/>
              <a:cs typeface="Times New Roman" panose="02020603050405020304" pitchFamily="18" charset="0"/>
            </a:endParaRPr>
          </a:p>
          <a:p>
            <a:r>
              <a:rPr lang="en-US" sz="2200" kern="0" dirty="0">
                <a:effectLst/>
                <a:latin typeface="Arial" panose="020B0604020202020204" pitchFamily="34" charset="0"/>
                <a:ea typeface="Times New Roman" panose="02020603050405020304" pitchFamily="18" charset="0"/>
                <a:cs typeface="Times New Roman" panose="02020603050405020304" pitchFamily="18" charset="0"/>
              </a:rPr>
              <a:t>Under these laws, Stratosphere is prohibited from discriminating against qualified individuals with disabilities and from pregnant workers with respect to the terms and conditions of employment.</a:t>
            </a:r>
            <a:endParaRPr lang="en-US" sz="2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buClr>
                <a:srgbClr val="002A5C"/>
              </a:buClr>
              <a:buFont typeface="Arial" panose="020B0604020202020204" pitchFamily="34" charset="0"/>
              <a:buChar char="•"/>
            </a:pPr>
            <a:endParaRPr lang="en-US" dirty="0"/>
          </a:p>
          <a:p>
            <a:pPr>
              <a:buClr>
                <a:srgbClr val="002A5C"/>
              </a:buClr>
              <a:buFont typeface="Arial" panose="020B0604020202020204" pitchFamily="34" charset="0"/>
              <a:buChar char="•"/>
            </a:pPr>
            <a:endParaRPr lang="en-US" dirty="0"/>
          </a:p>
          <a:p>
            <a:pPr>
              <a:buClr>
                <a:srgbClr val="002A5C"/>
              </a:buClr>
              <a:buFont typeface="Arial" panose="020B0604020202020204" pitchFamily="34" charset="0"/>
              <a:buChar char="•"/>
            </a:pPr>
            <a:endParaRPr lang="en-US" dirty="0"/>
          </a:p>
          <a:p>
            <a:pPr>
              <a:buClr>
                <a:srgbClr val="002A5C"/>
              </a:buClr>
              <a:buFont typeface="Arial" panose="020B0604020202020204" pitchFamily="34" charset="0"/>
              <a:buChar char="•"/>
            </a:pPr>
            <a:endParaRPr lang="en-US" dirty="0">
              <a:cs typeface="Calibri"/>
            </a:endParaRPr>
          </a:p>
          <a:p>
            <a:pPr>
              <a:buClr>
                <a:srgbClr val="002A5C"/>
              </a:buClr>
              <a:buFont typeface="Arial" panose="020B0604020202020204" pitchFamily="34" charset="0"/>
              <a:buChar char="•"/>
            </a:pPr>
            <a:endParaRPr lang="en-US" dirty="0">
              <a:cs typeface="Calibri"/>
            </a:endParaRPr>
          </a:p>
          <a:p>
            <a:pPr marL="0" indent="0">
              <a:buClr>
                <a:srgbClr val="002A5C"/>
              </a:buClr>
              <a:buNone/>
            </a:pPr>
            <a:endParaRPr lang="en-US" dirty="0">
              <a:cs typeface="Calibri"/>
            </a:endParaRPr>
          </a:p>
        </p:txBody>
      </p:sp>
      <p:pic>
        <p:nvPicPr>
          <p:cNvPr id="17" name="Recorded Sound">
            <a:hlinkClick r:id="" action="ppaction://media"/>
            <a:extLst>
              <a:ext uri="{FF2B5EF4-FFF2-40B4-BE49-F238E27FC236}">
                <a16:creationId xmlns:a16="http://schemas.microsoft.com/office/drawing/2014/main" id="{80E85C76-685C-891C-B30E-19A21D99231D}"/>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077200" y="5867400"/>
            <a:ext cx="609600" cy="609600"/>
          </a:xfrm>
          <a:prstGeom prst="rect">
            <a:avLst/>
          </a:prstGeom>
        </p:spPr>
      </p:pic>
    </p:spTree>
    <p:extLst>
      <p:ext uri="{BB962C8B-B14F-4D97-AF65-F5344CB8AC3E}">
        <p14:creationId xmlns:p14="http://schemas.microsoft.com/office/powerpoint/2010/main" val="1847402336"/>
      </p:ext>
    </p:extLst>
  </p:cSld>
  <p:clrMapOvr>
    <a:masterClrMapping/>
  </p:clrMapOvr>
  <mc:AlternateContent xmlns:mc="http://schemas.openxmlformats.org/markup-compatibility/2006" xmlns:p14="http://schemas.microsoft.com/office/powerpoint/2010/main">
    <mc:Choice Requires="p14">
      <p:transition spd="slow" p14:dur="2000" advTm="18572"/>
    </mc:Choice>
    <mc:Fallback xmlns="">
      <p:transition spd="slow" advTm="185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06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3FE8-A19A-2144-EA3B-294D0539F7D0}"/>
              </a:ext>
            </a:extLst>
          </p:cNvPr>
          <p:cNvSpPr>
            <a:spLocks noGrp="1"/>
          </p:cNvSpPr>
          <p:nvPr>
            <p:ph type="title"/>
          </p:nvPr>
        </p:nvSpPr>
        <p:spPr/>
        <p:txBody>
          <a:bodyPr/>
          <a:lstStyle/>
          <a:p>
            <a:r>
              <a:rPr lang="en-US" cap="small" dirty="0"/>
              <a:t>Stratosphere’s ADA Obligations (cont’d)</a:t>
            </a:r>
            <a:endParaRPr lang="en-US" dirty="0"/>
          </a:p>
        </p:txBody>
      </p:sp>
      <p:sp>
        <p:nvSpPr>
          <p:cNvPr id="3" name="Text Placeholder 2">
            <a:extLst>
              <a:ext uri="{FF2B5EF4-FFF2-40B4-BE49-F238E27FC236}">
                <a16:creationId xmlns:a16="http://schemas.microsoft.com/office/drawing/2014/main" id="{0C284D44-25E7-CB37-1A87-F406F28FFB42}"/>
              </a:ext>
            </a:extLst>
          </p:cNvPr>
          <p:cNvSpPr>
            <a:spLocks noGrp="1"/>
          </p:cNvSpPr>
          <p:nvPr>
            <p:ph type="body" sz="quarter" idx="13"/>
          </p:nvPr>
        </p:nvSpPr>
        <p:spPr>
          <a:xfrm>
            <a:off x="762000" y="2133600"/>
            <a:ext cx="8077200" cy="4572000"/>
          </a:xfrm>
        </p:spPr>
        <p:txBody>
          <a:bodyPr/>
          <a:lstStyle/>
          <a:p>
            <a:r>
              <a:rPr lang="en-US" sz="2200" kern="0" dirty="0">
                <a:effectLst/>
                <a:latin typeface="Arial" panose="020B0604020202020204" pitchFamily="34" charset="0"/>
                <a:ea typeface="Times New Roman" panose="02020603050405020304" pitchFamily="18" charset="0"/>
                <a:cs typeface="Times New Roman" panose="02020603050405020304" pitchFamily="18" charset="0"/>
              </a:rPr>
              <a:t>Stratosphere is required to provide reasonable accommodations to covered individuals when doing so would enable the person to perform the essential functions of their job. </a:t>
            </a:r>
          </a:p>
          <a:p>
            <a:pPr marL="0" indent="0">
              <a:buNone/>
            </a:pPr>
            <a:endParaRPr lang="en-US" sz="2200" kern="100" dirty="0">
              <a:effectLst/>
              <a:latin typeface="Aptos" panose="020B0004020202020204" pitchFamily="34" charset="0"/>
              <a:ea typeface="Times New Roman" panose="02020603050405020304" pitchFamily="18" charset="0"/>
              <a:cs typeface="Times New Roman" panose="02020603050405020304" pitchFamily="18" charset="0"/>
            </a:endParaRPr>
          </a:p>
          <a:p>
            <a:r>
              <a:rPr lang="en-US" sz="2200" kern="0" dirty="0">
                <a:effectLst/>
                <a:latin typeface="Arial" panose="020B0604020202020204" pitchFamily="34" charset="0"/>
                <a:ea typeface="Times New Roman" panose="02020603050405020304" pitchFamily="18" charset="0"/>
                <a:cs typeface="Times New Roman" panose="02020603050405020304" pitchFamily="18" charset="0"/>
              </a:rPr>
              <a:t>Stratosphere is also prohibited from retaliating against an individual who raises questions under the ADA or PWFA, or who requests an accommodation.</a:t>
            </a:r>
            <a:endParaRPr lang="en-US" sz="2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pic>
        <p:nvPicPr>
          <p:cNvPr id="5" name="Recorded Sound">
            <a:hlinkClick r:id="" action="ppaction://media"/>
            <a:extLst>
              <a:ext uri="{FF2B5EF4-FFF2-40B4-BE49-F238E27FC236}">
                <a16:creationId xmlns:a16="http://schemas.microsoft.com/office/drawing/2014/main" id="{DDF58429-9443-892D-2F02-D6AB6E85AD10}"/>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253845" y="5943600"/>
            <a:ext cx="609600" cy="609600"/>
          </a:xfrm>
          <a:prstGeom prst="rect">
            <a:avLst/>
          </a:prstGeom>
        </p:spPr>
      </p:pic>
    </p:spTree>
    <p:extLst>
      <p:ext uri="{BB962C8B-B14F-4D97-AF65-F5344CB8AC3E}">
        <p14:creationId xmlns:p14="http://schemas.microsoft.com/office/powerpoint/2010/main" val="3721792169"/>
      </p:ext>
    </p:extLst>
  </p:cSld>
  <p:clrMapOvr>
    <a:masterClrMapping/>
  </p:clrMapOvr>
  <mc:AlternateContent xmlns:mc="http://schemas.openxmlformats.org/markup-compatibility/2006" xmlns:p14="http://schemas.microsoft.com/office/powerpoint/2010/main">
    <mc:Choice Requires="p14">
      <p:transition spd="slow" p14:dur="2000" advTm="14229"/>
    </mc:Choice>
    <mc:Fallback xmlns="">
      <p:transition spd="slow" advTm="142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0F41-91C6-6005-935B-A2381C4DB46F}"/>
              </a:ext>
            </a:extLst>
          </p:cNvPr>
          <p:cNvSpPr>
            <a:spLocks noGrp="1"/>
          </p:cNvSpPr>
          <p:nvPr>
            <p:ph type="title"/>
          </p:nvPr>
        </p:nvSpPr>
        <p:spPr/>
        <p:txBody>
          <a:bodyPr/>
          <a:lstStyle/>
          <a:p>
            <a:r>
              <a:rPr lang="en-US" cap="small" dirty="0"/>
              <a:t>ADA Reasonable Accommodations</a:t>
            </a:r>
            <a:endParaRPr lang="en-US" dirty="0"/>
          </a:p>
        </p:txBody>
      </p:sp>
      <p:sp>
        <p:nvSpPr>
          <p:cNvPr id="3" name="Text Placeholder 2">
            <a:extLst>
              <a:ext uri="{FF2B5EF4-FFF2-40B4-BE49-F238E27FC236}">
                <a16:creationId xmlns:a16="http://schemas.microsoft.com/office/drawing/2014/main" id="{5237E3B8-2E11-E438-0CE4-5C512DC5BE89}"/>
              </a:ext>
            </a:extLst>
          </p:cNvPr>
          <p:cNvSpPr>
            <a:spLocks noGrp="1"/>
          </p:cNvSpPr>
          <p:nvPr>
            <p:ph type="body" sz="quarter" idx="13"/>
          </p:nvPr>
        </p:nvSpPr>
        <p:spPr>
          <a:xfrm>
            <a:off x="762000" y="1981200"/>
            <a:ext cx="8077200" cy="4572000"/>
          </a:xfrm>
        </p:spPr>
        <p:txBody>
          <a:bodyPr/>
          <a:lstStyle/>
          <a:p>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A reasonable accommodation is any change to the work environment or the terms and conditions of the employee’s employment that make it possible for the employee to perform his or her job.</a:t>
            </a:r>
          </a:p>
          <a:p>
            <a:pPr marL="0" indent="0">
              <a:buNone/>
            </a:pP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Not all accommodations though are reasonable. To be reasonable, the accommodation needs to be one that actually enables the employee to perform his or her essential job functions. </a:t>
            </a:r>
          </a:p>
          <a:p>
            <a:pPr marL="0" indent="0">
              <a:buNone/>
            </a:pPr>
            <a:endParaRPr lang="en-US" sz="1800" kern="100" dirty="0">
              <a:latin typeface="Aptos" panose="020B0004020202020204" pitchFamily="34" charset="0"/>
              <a:ea typeface="Times New Roman" panose="02020603050405020304" pitchFamily="18" charset="0"/>
              <a:cs typeface="Times New Roman" panose="02020603050405020304" pitchFamily="18" charset="0"/>
            </a:endParaRPr>
          </a:p>
          <a:p>
            <a:r>
              <a:rPr lang="en-US" sz="1800" kern="0" dirty="0">
                <a:effectLst/>
                <a:latin typeface="Arial" panose="020B0604020202020204" pitchFamily="34" charset="0"/>
                <a:ea typeface="Times New Roman" panose="02020603050405020304" pitchFamily="18" charset="0"/>
                <a:cs typeface="Arial" panose="020B0604020202020204" pitchFamily="34" charset="0"/>
              </a:rPr>
              <a:t>Examples of reasonable accommodations might include:</a:t>
            </a:r>
            <a:endParaRPr lang="en-US" sz="1800" kern="100" dirty="0">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gn="just">
              <a:lnSpc>
                <a:spcPct val="107000"/>
              </a:lnSpc>
              <a:spcBef>
                <a:spcPts val="0"/>
              </a:spcBef>
              <a:spcAft>
                <a:spcPts val="0"/>
              </a:spcAft>
              <a:buSzPts val="1000"/>
              <a:buFont typeface="Wingdings" panose="05000000000000000000" pitchFamily="2" charset="2"/>
              <a:buChar char=""/>
              <a:tabLst>
                <a:tab pos="1371600" algn="l"/>
              </a:tabLst>
            </a:pPr>
            <a:r>
              <a:rPr lang="en-US" sz="1800" kern="0" dirty="0">
                <a:effectLst/>
                <a:latin typeface="Arial" panose="020B0604020202020204" pitchFamily="34" charset="0"/>
                <a:ea typeface="Times New Roman" panose="02020603050405020304" pitchFamily="18" charset="0"/>
                <a:cs typeface="Arial" panose="020B0604020202020204" pitchFamily="34" charset="0"/>
              </a:rPr>
              <a:t>Allowing an employee with chronic back pain to use a stool in a position that otherwise requires standing.</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1143000" marR="0" lvl="2" indent="-228600" algn="just">
              <a:lnSpc>
                <a:spcPct val="107000"/>
              </a:lnSpc>
              <a:spcBef>
                <a:spcPts val="0"/>
              </a:spcBef>
              <a:spcAft>
                <a:spcPts val="800"/>
              </a:spcAft>
              <a:buSzPts val="1000"/>
              <a:buFont typeface="Wingdings" panose="05000000000000000000" pitchFamily="2" charset="2"/>
              <a:buChar char=""/>
              <a:tabLst>
                <a:tab pos="1371600" algn="l"/>
              </a:tabLst>
            </a:pPr>
            <a:r>
              <a:rPr lang="en-US" sz="1800" kern="0" dirty="0">
                <a:effectLst/>
                <a:latin typeface="Arial" panose="020B0604020202020204" pitchFamily="34" charset="0"/>
                <a:ea typeface="Times New Roman" panose="02020603050405020304" pitchFamily="18" charset="0"/>
                <a:cs typeface="Arial" panose="020B0604020202020204" pitchFamily="34" charset="0"/>
              </a:rPr>
              <a:t>Allowing a pregnant worker to take more frequent restroom, snack, and water breaks.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pic>
        <p:nvPicPr>
          <p:cNvPr id="4" name="Recorded Sound">
            <a:hlinkClick r:id="" action="ppaction://media"/>
            <a:extLst>
              <a:ext uri="{FF2B5EF4-FFF2-40B4-BE49-F238E27FC236}">
                <a16:creationId xmlns:a16="http://schemas.microsoft.com/office/drawing/2014/main" id="{92F118CF-2AD2-218C-EE49-92541745B370}"/>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7924800" y="5891645"/>
            <a:ext cx="609600" cy="609600"/>
          </a:xfrm>
          <a:prstGeom prst="rect">
            <a:avLst/>
          </a:prstGeom>
        </p:spPr>
      </p:pic>
    </p:spTree>
    <p:extLst>
      <p:ext uri="{BB962C8B-B14F-4D97-AF65-F5344CB8AC3E}">
        <p14:creationId xmlns:p14="http://schemas.microsoft.com/office/powerpoint/2010/main" val="2965122370"/>
      </p:ext>
    </p:extLst>
  </p:cSld>
  <p:clrMapOvr>
    <a:masterClrMapping/>
  </p:clrMapOvr>
  <mc:AlternateContent xmlns:mc="http://schemas.openxmlformats.org/markup-compatibility/2006" xmlns:p14="http://schemas.microsoft.com/office/powerpoint/2010/main">
    <mc:Choice Requires="p14">
      <p:transition spd="slow" p14:dur="2000" advTm="12654"/>
    </mc:Choice>
    <mc:Fallback xmlns="">
      <p:transition spd="slow" advTm="126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75E8-279A-5D78-3332-0794DF6DCABA}"/>
              </a:ext>
            </a:extLst>
          </p:cNvPr>
          <p:cNvSpPr>
            <a:spLocks noGrp="1"/>
          </p:cNvSpPr>
          <p:nvPr>
            <p:ph type="title"/>
          </p:nvPr>
        </p:nvSpPr>
        <p:spPr/>
        <p:txBody>
          <a:bodyPr/>
          <a:lstStyle/>
          <a:p>
            <a:r>
              <a:rPr lang="en-US" cap="small" dirty="0"/>
              <a:t>ADA Reasonable Accommodation – Time Off</a:t>
            </a:r>
            <a:endParaRPr lang="en-US" dirty="0"/>
          </a:p>
        </p:txBody>
      </p:sp>
      <p:sp>
        <p:nvSpPr>
          <p:cNvPr id="3" name="Text Placeholder 2">
            <a:extLst>
              <a:ext uri="{FF2B5EF4-FFF2-40B4-BE49-F238E27FC236}">
                <a16:creationId xmlns:a16="http://schemas.microsoft.com/office/drawing/2014/main" id="{8171A79F-B67F-A758-6E24-F813A2757B3F}"/>
              </a:ext>
            </a:extLst>
          </p:cNvPr>
          <p:cNvSpPr>
            <a:spLocks noGrp="1"/>
          </p:cNvSpPr>
          <p:nvPr>
            <p:ph type="body" sz="quarter" idx="13"/>
          </p:nvPr>
        </p:nvSpPr>
        <p:spPr>
          <a:xfrm>
            <a:off x="762000" y="1676400"/>
            <a:ext cx="8077200" cy="4572000"/>
          </a:xfrm>
        </p:spPr>
        <p:txBody>
          <a:bodyPr>
            <a:normAutofit/>
          </a:bodyPr>
          <a:lstStyle/>
          <a:p>
            <a:r>
              <a:rPr lang="en-US" sz="2200" kern="0" dirty="0">
                <a:effectLst/>
                <a:latin typeface="Arial" panose="020B0604020202020204" pitchFamily="34" charset="0"/>
                <a:ea typeface="Times New Roman" panose="02020603050405020304" pitchFamily="18" charset="0"/>
                <a:cs typeface="Times New Roman" panose="02020603050405020304" pitchFamily="18" charset="0"/>
              </a:rPr>
              <a:t>Time off from work can be a reasonable accommodation under certain circumstances. </a:t>
            </a:r>
          </a:p>
          <a:p>
            <a:pPr marL="0" indent="0">
              <a:buNone/>
            </a:pPr>
            <a:endParaRPr lang="en-US" sz="2200" kern="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2200" kern="0" dirty="0">
                <a:effectLst/>
                <a:latin typeface="Arial" panose="020B0604020202020204" pitchFamily="34" charset="0"/>
                <a:ea typeface="Times New Roman" panose="02020603050405020304" pitchFamily="18" charset="0"/>
                <a:cs typeface="Times New Roman" panose="02020603050405020304" pitchFamily="18" charset="0"/>
              </a:rPr>
              <a:t>Under the law, and our company policy, we DO NOT evaluate reasonable accommodation requests – including requests for time off – with other leave policies in mind. Rather, a request for time off as a reasonable accommodation is evaluated independently of any other policies or procedures. </a:t>
            </a:r>
          </a:p>
          <a:p>
            <a:pPr marL="0" indent="0">
              <a:buNone/>
            </a:pPr>
            <a:endParaRPr lang="en-US" sz="2200" kern="100" dirty="0">
              <a:effectLst/>
              <a:latin typeface="Aptos" panose="020B0004020202020204" pitchFamily="34" charset="0"/>
              <a:ea typeface="Times New Roman" panose="02020603050405020304" pitchFamily="18" charset="0"/>
              <a:cs typeface="Times New Roman" panose="02020603050405020304" pitchFamily="18" charset="0"/>
            </a:endParaRPr>
          </a:p>
          <a:p>
            <a:r>
              <a:rPr lang="en-US" sz="2200" kern="0" dirty="0">
                <a:effectLst/>
                <a:latin typeface="Arial" panose="020B0604020202020204" pitchFamily="34" charset="0"/>
                <a:ea typeface="Times New Roman" panose="02020603050405020304" pitchFamily="18" charset="0"/>
                <a:cs typeface="Times New Roman" panose="02020603050405020304" pitchFamily="18" charset="0"/>
              </a:rPr>
              <a:t>That said, time off as a reasonable accommodation can run alongside our other leave provisions.</a:t>
            </a:r>
            <a:endParaRPr lang="en-US" sz="22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pic>
        <p:nvPicPr>
          <p:cNvPr id="4" name="Recorded Sound">
            <a:hlinkClick r:id="" action="ppaction://media"/>
            <a:extLst>
              <a:ext uri="{FF2B5EF4-FFF2-40B4-BE49-F238E27FC236}">
                <a16:creationId xmlns:a16="http://schemas.microsoft.com/office/drawing/2014/main" id="{9BA32A7F-A47D-C7D3-7111-FB10AC9E3F1D}"/>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077200" y="5943600"/>
            <a:ext cx="609600" cy="609600"/>
          </a:xfrm>
          <a:prstGeom prst="rect">
            <a:avLst/>
          </a:prstGeom>
        </p:spPr>
      </p:pic>
    </p:spTree>
    <p:extLst>
      <p:ext uri="{BB962C8B-B14F-4D97-AF65-F5344CB8AC3E}">
        <p14:creationId xmlns:p14="http://schemas.microsoft.com/office/powerpoint/2010/main" val="3834812130"/>
      </p:ext>
    </p:extLst>
  </p:cSld>
  <p:clrMapOvr>
    <a:masterClrMapping/>
  </p:clrMapOvr>
  <mc:AlternateContent xmlns:mc="http://schemas.openxmlformats.org/markup-compatibility/2006" xmlns:p14="http://schemas.microsoft.com/office/powerpoint/2010/main">
    <mc:Choice Requires="p14">
      <p:transition spd="slow" p14:dur="2000" advTm="22754"/>
    </mc:Choice>
    <mc:Fallback xmlns="">
      <p:transition spd="slow" advTm="22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E832-07FF-C3C6-FD7E-DB6A0086C10D}"/>
              </a:ext>
            </a:extLst>
          </p:cNvPr>
          <p:cNvSpPr>
            <a:spLocks noGrp="1"/>
          </p:cNvSpPr>
          <p:nvPr>
            <p:ph type="title"/>
          </p:nvPr>
        </p:nvSpPr>
        <p:spPr/>
        <p:txBody>
          <a:bodyPr/>
          <a:lstStyle/>
          <a:p>
            <a:r>
              <a:rPr lang="en-US" dirty="0"/>
              <a:t>ADA vs FMLA</a:t>
            </a:r>
          </a:p>
        </p:txBody>
      </p:sp>
      <p:sp>
        <p:nvSpPr>
          <p:cNvPr id="3" name="Text Placeholder 2">
            <a:extLst>
              <a:ext uri="{FF2B5EF4-FFF2-40B4-BE49-F238E27FC236}">
                <a16:creationId xmlns:a16="http://schemas.microsoft.com/office/drawing/2014/main" id="{519B2E5A-AB05-2AD4-0E5D-F56703ED615F}"/>
              </a:ext>
            </a:extLst>
          </p:cNvPr>
          <p:cNvSpPr>
            <a:spLocks noGrp="1"/>
          </p:cNvSpPr>
          <p:nvPr>
            <p:ph type="body" sz="quarter" idx="13"/>
          </p:nvPr>
        </p:nvSpPr>
        <p:spPr>
          <a:xfrm>
            <a:off x="762000" y="1905000"/>
            <a:ext cx="8077200" cy="4572000"/>
          </a:xfrm>
        </p:spPr>
        <p:txBody>
          <a:bodyPr/>
          <a:lstStyle/>
          <a:p>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One common point of confusion that employees, and managers, can have is around the Family and Medical Leave Act (FMLA).</a:t>
            </a: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lvl="1"/>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Stratosphere is a covered employer under the FMLA.</a:t>
            </a:r>
          </a:p>
          <a:p>
            <a:pPr marL="457200" lvl="1" indent="0">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We are required to give up to twelve (12) weeks of unpaid, job-protected leave to eligible employees when triggered. </a:t>
            </a:r>
          </a:p>
          <a:p>
            <a:pPr marL="0" indent="0">
              <a:buNone/>
            </a:pPr>
            <a:endParaRPr lang="en-US" sz="1800" kern="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Eligible employees (those who have worked for the company for one year and 1,250 hours in the last year) can take leave to bond with a new child, to attend to their own serious health condition, or to care for a family member with a serious health condition. </a:t>
            </a:r>
          </a:p>
          <a:p>
            <a:endParaRPr lang="en-US" dirty="0"/>
          </a:p>
        </p:txBody>
      </p:sp>
      <p:pic>
        <p:nvPicPr>
          <p:cNvPr id="4" name="Recorded Sound">
            <a:hlinkClick r:id="" action="ppaction://media"/>
            <a:extLst>
              <a:ext uri="{FF2B5EF4-FFF2-40B4-BE49-F238E27FC236}">
                <a16:creationId xmlns:a16="http://schemas.microsoft.com/office/drawing/2014/main" id="{E2F20B0E-B853-9D2F-FD93-E66077A36E63}"/>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229600" y="5884718"/>
            <a:ext cx="609600" cy="609600"/>
          </a:xfrm>
          <a:prstGeom prst="rect">
            <a:avLst/>
          </a:prstGeom>
        </p:spPr>
      </p:pic>
    </p:spTree>
    <p:extLst>
      <p:ext uri="{BB962C8B-B14F-4D97-AF65-F5344CB8AC3E}">
        <p14:creationId xmlns:p14="http://schemas.microsoft.com/office/powerpoint/2010/main" val="1290707070"/>
      </p:ext>
    </p:extLst>
  </p:cSld>
  <p:clrMapOvr>
    <a:masterClrMapping/>
  </p:clrMapOvr>
  <mc:AlternateContent xmlns:mc="http://schemas.openxmlformats.org/markup-compatibility/2006" xmlns:p14="http://schemas.microsoft.com/office/powerpoint/2010/main">
    <mc:Choice Requires="p14">
      <p:transition spd="slow" p14:dur="2000" advTm="30427"/>
    </mc:Choice>
    <mc:Fallback xmlns="">
      <p:transition spd="slow" advTm="304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4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98546-D1BE-A7FF-593D-338381445F8D}"/>
              </a:ext>
            </a:extLst>
          </p:cNvPr>
          <p:cNvSpPr>
            <a:spLocks noGrp="1"/>
          </p:cNvSpPr>
          <p:nvPr>
            <p:ph type="title"/>
          </p:nvPr>
        </p:nvSpPr>
        <p:spPr/>
        <p:txBody>
          <a:bodyPr/>
          <a:lstStyle/>
          <a:p>
            <a:r>
              <a:rPr lang="en-US" dirty="0"/>
              <a:t>ADA vs FMLA (cont’d)</a:t>
            </a:r>
          </a:p>
        </p:txBody>
      </p:sp>
      <p:sp>
        <p:nvSpPr>
          <p:cNvPr id="3" name="Text Placeholder 2">
            <a:extLst>
              <a:ext uri="{FF2B5EF4-FFF2-40B4-BE49-F238E27FC236}">
                <a16:creationId xmlns:a16="http://schemas.microsoft.com/office/drawing/2014/main" id="{F97589CB-B369-B37C-8131-926BAB94EF42}"/>
              </a:ext>
            </a:extLst>
          </p:cNvPr>
          <p:cNvSpPr>
            <a:spLocks noGrp="1"/>
          </p:cNvSpPr>
          <p:nvPr>
            <p:ph type="body" sz="quarter" idx="13"/>
          </p:nvPr>
        </p:nvSpPr>
        <p:spPr>
          <a:xfrm>
            <a:off x="762000" y="1981200"/>
            <a:ext cx="8077200" cy="4572000"/>
          </a:xfrm>
        </p:spPr>
        <p:txBody>
          <a:bodyPr>
            <a:normAutofit fontScale="70000" lnSpcReduction="20000"/>
          </a:bodyPr>
          <a:lstStyle/>
          <a:p>
            <a:r>
              <a:rPr lang="en-US" sz="2400" kern="0" dirty="0">
                <a:effectLst/>
                <a:latin typeface="Arial" panose="020B0604020202020204" pitchFamily="34" charset="0"/>
                <a:ea typeface="Times New Roman" panose="02020603050405020304" pitchFamily="18" charset="0"/>
                <a:cs typeface="Times New Roman" panose="02020603050405020304" pitchFamily="18" charset="0"/>
              </a:rPr>
              <a:t>Not all employees are entitled to FMLA.</a:t>
            </a:r>
          </a:p>
          <a:p>
            <a:pPr marL="0" indent="0">
              <a:buNone/>
            </a:pPr>
            <a:endParaRPr lang="en-US"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r>
              <a:rPr lang="en-US" sz="2400" kern="0" dirty="0">
                <a:effectLst/>
                <a:latin typeface="Arial" panose="020B0604020202020204" pitchFamily="34" charset="0"/>
                <a:ea typeface="Times New Roman" panose="02020603050405020304" pitchFamily="18" charset="0"/>
                <a:cs typeface="Times New Roman" panose="02020603050405020304" pitchFamily="18" charset="0"/>
              </a:rPr>
              <a:t>But, all employees ARE covered by the ADA and thus, even if FMLA leave is not available to an employee, the employee may still be entitled to leave as a reasonable accommodation.  How much leave the employee is entitled to depends on the need itself. It does not need to be indefinite, but there is not a set amount of time required under the law.</a:t>
            </a:r>
            <a:endParaRPr lang="en-US"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en-US" sz="2400" kern="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2400" kern="0" dirty="0">
                <a:effectLst/>
                <a:latin typeface="Arial" panose="020B0604020202020204" pitchFamily="34" charset="0"/>
                <a:ea typeface="Times New Roman" panose="02020603050405020304" pitchFamily="18" charset="0"/>
                <a:cs typeface="Times New Roman" panose="02020603050405020304" pitchFamily="18" charset="0"/>
              </a:rPr>
              <a:t>Leave as a reasonable accommodation must be treated as “authorized” for purposes of any of our other policies related to attendance and leave as an accommodation that is reasonable cannot be used as a basis to terminate or discipline an employee. </a:t>
            </a:r>
          </a:p>
          <a:p>
            <a:endParaRPr lang="en-US"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r>
              <a:rPr lang="en-US" sz="2400" kern="0" dirty="0">
                <a:effectLst/>
                <a:latin typeface="Arial" panose="020B0604020202020204" pitchFamily="34" charset="0"/>
                <a:ea typeface="Times New Roman" panose="02020603050405020304" pitchFamily="18" charset="0"/>
                <a:cs typeface="Times New Roman" panose="02020603050405020304" pitchFamily="18" charset="0"/>
              </a:rPr>
              <a:t>Because these issues can be complex and overlap with other requirements as well – like workers’ compensation and our PTO policy – Human Resources must be involved in decisions relating to these issues. </a:t>
            </a:r>
            <a:endParaRPr lang="en-US"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pic>
        <p:nvPicPr>
          <p:cNvPr id="4" name="Recorded Sound">
            <a:hlinkClick r:id="" action="ppaction://media"/>
            <a:extLst>
              <a:ext uri="{FF2B5EF4-FFF2-40B4-BE49-F238E27FC236}">
                <a16:creationId xmlns:a16="http://schemas.microsoft.com/office/drawing/2014/main" id="{3CA07E86-92CF-EDB9-FB31-D4A4FCF5CBBC}"/>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077200" y="5943600"/>
            <a:ext cx="609600" cy="609600"/>
          </a:xfrm>
          <a:prstGeom prst="rect">
            <a:avLst/>
          </a:prstGeom>
        </p:spPr>
      </p:pic>
    </p:spTree>
    <p:extLst>
      <p:ext uri="{BB962C8B-B14F-4D97-AF65-F5344CB8AC3E}">
        <p14:creationId xmlns:p14="http://schemas.microsoft.com/office/powerpoint/2010/main" val="3881732675"/>
      </p:ext>
    </p:extLst>
  </p:cSld>
  <p:clrMapOvr>
    <a:masterClrMapping/>
  </p:clrMapOvr>
  <mc:AlternateContent xmlns:mc="http://schemas.openxmlformats.org/markup-compatibility/2006" xmlns:p14="http://schemas.microsoft.com/office/powerpoint/2010/main">
    <mc:Choice Requires="p14">
      <p:transition spd="slow" p14:dur="2000" advTm="35314"/>
    </mc:Choice>
    <mc:Fallback xmlns="">
      <p:transition spd="slow" advTm="35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3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E551-6456-DF10-2EC3-847409735101}"/>
              </a:ext>
            </a:extLst>
          </p:cNvPr>
          <p:cNvSpPr>
            <a:spLocks noGrp="1"/>
          </p:cNvSpPr>
          <p:nvPr>
            <p:ph type="title"/>
          </p:nvPr>
        </p:nvSpPr>
        <p:spPr/>
        <p:txBody>
          <a:bodyPr/>
          <a:lstStyle/>
          <a:p>
            <a:r>
              <a:rPr lang="en-US" dirty="0"/>
              <a:t>Prohibited Inquiries</a:t>
            </a:r>
          </a:p>
        </p:txBody>
      </p:sp>
      <p:sp>
        <p:nvSpPr>
          <p:cNvPr id="3" name="Text Placeholder 2">
            <a:extLst>
              <a:ext uri="{FF2B5EF4-FFF2-40B4-BE49-F238E27FC236}">
                <a16:creationId xmlns:a16="http://schemas.microsoft.com/office/drawing/2014/main" id="{E53C74FD-B558-70E6-D9B3-E8DAC110CDFE}"/>
              </a:ext>
            </a:extLst>
          </p:cNvPr>
          <p:cNvSpPr>
            <a:spLocks noGrp="1"/>
          </p:cNvSpPr>
          <p:nvPr>
            <p:ph type="body" sz="quarter" idx="13"/>
          </p:nvPr>
        </p:nvSpPr>
        <p:spPr/>
        <p:txBody>
          <a:bodyPr/>
          <a:lstStyle/>
          <a:p>
            <a:pPr marL="0" indent="0">
              <a:buNone/>
            </a:pPr>
            <a:endParaRPr lang="en-US" sz="1200" kern="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2200" kern="0" dirty="0">
                <a:effectLst/>
                <a:latin typeface="Arial" panose="020B0604020202020204" pitchFamily="34" charset="0"/>
                <a:ea typeface="Times New Roman" panose="02020603050405020304" pitchFamily="18" charset="0"/>
                <a:cs typeface="Times New Roman" panose="02020603050405020304" pitchFamily="18" charset="0"/>
              </a:rPr>
              <a:t>Supervisory and Managerial Employees are prohibited from engaging in certain conduct and communications with Employees with respect to disability-, accommodation-, and medical-related matters. Specifically:</a:t>
            </a:r>
            <a:endParaRPr lang="en-US" sz="22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graphicFrame>
        <p:nvGraphicFramePr>
          <p:cNvPr id="5" name="Table 4">
            <a:extLst>
              <a:ext uri="{FF2B5EF4-FFF2-40B4-BE49-F238E27FC236}">
                <a16:creationId xmlns:a16="http://schemas.microsoft.com/office/drawing/2014/main" id="{873D75CE-B8FE-0646-431A-4F2A43F180F5}"/>
              </a:ext>
            </a:extLst>
          </p:cNvPr>
          <p:cNvGraphicFramePr>
            <a:graphicFrameLocks noGrp="1"/>
          </p:cNvGraphicFramePr>
          <p:nvPr>
            <p:extLst>
              <p:ext uri="{D42A27DB-BD31-4B8C-83A1-F6EECF244321}">
                <p14:modId xmlns:p14="http://schemas.microsoft.com/office/powerpoint/2010/main" val="111157479"/>
              </p:ext>
            </p:extLst>
          </p:nvPr>
        </p:nvGraphicFramePr>
        <p:xfrm>
          <a:off x="1143000" y="3657600"/>
          <a:ext cx="6858000" cy="1945434"/>
        </p:xfrm>
        <a:graphic>
          <a:graphicData uri="http://schemas.openxmlformats.org/drawingml/2006/table">
            <a:tbl>
              <a:tblPr firstRow="1" bandRow="1">
                <a:tableStyleId>{21E4AEA4-8DFA-4A89-87EB-49C32662AFE0}</a:tableStyleId>
              </a:tblPr>
              <a:tblGrid>
                <a:gridCol w="2286000">
                  <a:extLst>
                    <a:ext uri="{9D8B030D-6E8A-4147-A177-3AD203B41FA5}">
                      <a16:colId xmlns:a16="http://schemas.microsoft.com/office/drawing/2014/main" val="2085030992"/>
                    </a:ext>
                  </a:extLst>
                </a:gridCol>
                <a:gridCol w="2286000">
                  <a:extLst>
                    <a:ext uri="{9D8B030D-6E8A-4147-A177-3AD203B41FA5}">
                      <a16:colId xmlns:a16="http://schemas.microsoft.com/office/drawing/2014/main" val="3500275236"/>
                    </a:ext>
                  </a:extLst>
                </a:gridCol>
                <a:gridCol w="2286000">
                  <a:extLst>
                    <a:ext uri="{9D8B030D-6E8A-4147-A177-3AD203B41FA5}">
                      <a16:colId xmlns:a16="http://schemas.microsoft.com/office/drawing/2014/main" val="462855574"/>
                    </a:ext>
                  </a:extLst>
                </a:gridCol>
              </a:tblGrid>
              <a:tr h="914400">
                <a:tc>
                  <a:txBody>
                    <a:bodyPr/>
                    <a:lstStyle/>
                    <a:p>
                      <a:pPr algn="ctr"/>
                      <a:r>
                        <a:rPr lang="en-US" sz="1200" b="1" kern="1200" dirty="0">
                          <a:solidFill>
                            <a:srgbClr val="FFFFFF"/>
                          </a:solidFill>
                          <a:effectLst/>
                          <a:latin typeface="+mn-lt"/>
                          <a:ea typeface="+mn-ea"/>
                          <a:cs typeface="+mn-cs"/>
                        </a:rPr>
                        <a:t>Permitted Conduct</a:t>
                      </a:r>
                      <a:endParaRPr lang="en-US" sz="1200" dirty="0">
                        <a:solidFill>
                          <a:srgbClr val="FFFFFF"/>
                        </a:solidFill>
                      </a:endParaRPr>
                    </a:p>
                  </a:txBody>
                  <a:tcPr anchor="ctr"/>
                </a:tc>
                <a:tc>
                  <a:txBody>
                    <a:bodyPr/>
                    <a:lstStyle/>
                    <a:p>
                      <a:pPr algn="ctr"/>
                      <a:r>
                        <a:rPr lang="en-US" sz="1200" b="1" kern="1200" dirty="0">
                          <a:solidFill>
                            <a:srgbClr val="FFFFFF"/>
                          </a:solidFill>
                          <a:effectLst/>
                          <a:latin typeface="+mn-lt"/>
                          <a:ea typeface="+mn-ea"/>
                          <a:cs typeface="+mn-cs"/>
                        </a:rPr>
                        <a:t>Employees, Supervisors, and Managers NOT directly involved in HR</a:t>
                      </a:r>
                      <a:endParaRPr lang="en-US" sz="1200" dirty="0">
                        <a:solidFill>
                          <a:srgbClr val="FFFFFF"/>
                        </a:solidFill>
                      </a:endParaRPr>
                    </a:p>
                  </a:txBody>
                  <a:tcPr anchor="ctr"/>
                </a:tc>
                <a:tc>
                  <a:txBody>
                    <a:bodyPr/>
                    <a:lstStyle/>
                    <a:p>
                      <a:pPr algn="ctr"/>
                      <a:r>
                        <a:rPr lang="en-US" sz="1200" b="1" kern="1200" dirty="0">
                          <a:solidFill>
                            <a:srgbClr val="FFFFFF"/>
                          </a:solidFill>
                          <a:effectLst/>
                          <a:latin typeface="+mn-lt"/>
                          <a:ea typeface="+mn-ea"/>
                          <a:cs typeface="+mn-cs"/>
                        </a:rPr>
                        <a:t>Supervisor and/or Managerial Employees WITHIN the HR function</a:t>
                      </a:r>
                      <a:endParaRPr lang="en-US" sz="1200" dirty="0">
                        <a:solidFill>
                          <a:srgbClr val="FFFFFF"/>
                        </a:solidFill>
                      </a:endParaRPr>
                    </a:p>
                  </a:txBody>
                  <a:tcPr anchor="ctr"/>
                </a:tc>
                <a:extLst>
                  <a:ext uri="{0D108BD9-81ED-4DB2-BD59-A6C34878D82A}">
                    <a16:rowId xmlns:a16="http://schemas.microsoft.com/office/drawing/2014/main" val="1544988769"/>
                  </a:ext>
                </a:extLst>
              </a:tr>
              <a:tr h="343678">
                <a:tc>
                  <a:txBody>
                    <a:bodyPr/>
                    <a:lstStyle/>
                    <a:p>
                      <a:pPr marL="0" marR="0" algn="ctr">
                        <a:lnSpc>
                          <a:spcPct val="107000"/>
                        </a:lnSpc>
                        <a:spcBef>
                          <a:spcPts val="0"/>
                        </a:spcBef>
                        <a:spcAft>
                          <a:spcPts val="0"/>
                        </a:spcAft>
                      </a:pPr>
                      <a:r>
                        <a:rPr lang="en-US" sz="1000" kern="0" dirty="0">
                          <a:effectLst/>
                          <a:latin typeface="Arial" panose="020B0604020202020204" pitchFamily="34" charset="0"/>
                          <a:ea typeface="Times New Roman" panose="02020603050405020304" pitchFamily="18" charset="0"/>
                          <a:cs typeface="Times New Roman" panose="02020603050405020304" pitchFamily="18" charset="0"/>
                        </a:rPr>
                        <a:t>Make disability- or pregnancy-related inquires of an Employee?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rowSpan="3">
                  <a:txBody>
                    <a:bodyPr/>
                    <a:lstStyle/>
                    <a:p>
                      <a:pPr algn="ctr"/>
                      <a:r>
                        <a:rPr lang="en-US" sz="1400" kern="1200" dirty="0">
                          <a:solidFill>
                            <a:schemeClr val="dk1"/>
                          </a:solidFill>
                          <a:effectLst/>
                          <a:latin typeface="+mn-lt"/>
                          <a:ea typeface="+mn-ea"/>
                          <a:cs typeface="+mn-cs"/>
                        </a:rPr>
                        <a:t>NO</a:t>
                      </a:r>
                      <a:endParaRPr lang="en-US" sz="1400" dirty="0"/>
                    </a:p>
                  </a:txBody>
                  <a:tcPr anchor="ctr"/>
                </a:tc>
                <a:tc rowSpan="3">
                  <a:txBody>
                    <a:bodyPr/>
                    <a:lstStyle/>
                    <a:p>
                      <a:pPr algn="ctr"/>
                      <a:r>
                        <a:rPr lang="en-US" sz="1200" kern="1200" dirty="0">
                          <a:solidFill>
                            <a:schemeClr val="dk1"/>
                          </a:solidFill>
                          <a:effectLst/>
                          <a:latin typeface="+mn-lt"/>
                          <a:ea typeface="+mn-ea"/>
                          <a:cs typeface="+mn-cs"/>
                        </a:rPr>
                        <a:t>NO </a:t>
                      </a:r>
                      <a:r>
                        <a:rPr lang="en-US" sz="1200" u="sng" kern="1200" dirty="0">
                          <a:solidFill>
                            <a:schemeClr val="dk1"/>
                          </a:solidFill>
                          <a:effectLst/>
                          <a:latin typeface="+mn-lt"/>
                          <a:ea typeface="+mn-ea"/>
                          <a:cs typeface="+mn-cs"/>
                        </a:rPr>
                        <a:t>unless</a:t>
                      </a:r>
                      <a:r>
                        <a:rPr lang="en-US" sz="1200" kern="1200" dirty="0">
                          <a:solidFill>
                            <a:schemeClr val="dk1"/>
                          </a:solidFill>
                          <a:effectLst/>
                          <a:latin typeface="+mn-lt"/>
                          <a:ea typeface="+mn-ea"/>
                          <a:cs typeface="+mn-cs"/>
                        </a:rPr>
                        <a:t> the inquiry is job-related and consistent with business necessity and otherwise consistent with the requirements of the ADA.</a:t>
                      </a:r>
                      <a:endParaRPr lang="en-US" sz="1200" dirty="0"/>
                    </a:p>
                  </a:txBody>
                  <a:tcPr anchor="ctr"/>
                </a:tc>
                <a:extLst>
                  <a:ext uri="{0D108BD9-81ED-4DB2-BD59-A6C34878D82A}">
                    <a16:rowId xmlns:a16="http://schemas.microsoft.com/office/drawing/2014/main" val="991153403"/>
                  </a:ext>
                </a:extLst>
              </a:tr>
              <a:tr h="343678">
                <a:tc>
                  <a:txBody>
                    <a:bodyPr/>
                    <a:lstStyle/>
                    <a:p>
                      <a:pPr marL="0" marR="0" algn="ctr">
                        <a:lnSpc>
                          <a:spcPct val="107000"/>
                        </a:lnSpc>
                        <a:spcBef>
                          <a:spcPts val="0"/>
                        </a:spcBef>
                        <a:spcAft>
                          <a:spcPts val="800"/>
                        </a:spcAft>
                      </a:pPr>
                      <a:r>
                        <a:rPr lang="en-US" sz="1000" kern="0" dirty="0">
                          <a:effectLst/>
                          <a:latin typeface="Arial" panose="020B0604020202020204" pitchFamily="34" charset="0"/>
                          <a:ea typeface="Times New Roman" panose="02020603050405020304" pitchFamily="18" charset="0"/>
                          <a:cs typeface="Times New Roman" panose="02020603050405020304" pitchFamily="18" charset="0"/>
                        </a:rPr>
                        <a:t>Solicit disability- or pregnancy-related information from an Employee?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vMerge="1">
                  <a:txBody>
                    <a:bodyPr/>
                    <a:lstStyle/>
                    <a:p>
                      <a:pPr algn="ctr"/>
                      <a:endParaRPr lang="en-US" dirty="0"/>
                    </a:p>
                  </a:txBody>
                  <a:tcPr anchor="ctr"/>
                </a:tc>
                <a:tc vMerge="1">
                  <a:txBody>
                    <a:bodyPr/>
                    <a:lstStyle/>
                    <a:p>
                      <a:pPr algn="ctr"/>
                      <a:endParaRPr lang="en-US" dirty="0"/>
                    </a:p>
                  </a:txBody>
                  <a:tcPr anchor="ctr"/>
                </a:tc>
                <a:extLst>
                  <a:ext uri="{0D108BD9-81ED-4DB2-BD59-A6C34878D82A}">
                    <a16:rowId xmlns:a16="http://schemas.microsoft.com/office/drawing/2014/main" val="1779336100"/>
                  </a:ext>
                </a:extLst>
              </a:tr>
              <a:tr h="343678">
                <a:tc>
                  <a:txBody>
                    <a:bodyPr/>
                    <a:lstStyle/>
                    <a:p>
                      <a:pPr marL="0" marR="0" algn="ctr">
                        <a:lnSpc>
                          <a:spcPct val="107000"/>
                        </a:lnSpc>
                        <a:spcBef>
                          <a:spcPts val="0"/>
                        </a:spcBef>
                        <a:spcAft>
                          <a:spcPts val="800"/>
                        </a:spcAft>
                      </a:pPr>
                      <a:r>
                        <a:rPr lang="en-US" sz="1000" kern="0" dirty="0">
                          <a:effectLst/>
                          <a:latin typeface="Arial" panose="020B0604020202020204" pitchFamily="34" charset="0"/>
                          <a:ea typeface="Times New Roman" panose="02020603050405020304" pitchFamily="18" charset="0"/>
                          <a:cs typeface="Times New Roman" panose="02020603050405020304" pitchFamily="18" charset="0"/>
                        </a:rPr>
                        <a:t>Solicit disability- or pregnancy-related records from an Employee?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vMerge="1">
                  <a:txBody>
                    <a:bodyPr/>
                    <a:lstStyle/>
                    <a:p>
                      <a:pPr algn="ctr"/>
                      <a:endParaRPr lang="en-US" dirty="0"/>
                    </a:p>
                  </a:txBody>
                  <a:tcPr anchor="ctr"/>
                </a:tc>
                <a:tc vMerge="1">
                  <a:txBody>
                    <a:bodyPr/>
                    <a:lstStyle/>
                    <a:p>
                      <a:pPr algn="ctr"/>
                      <a:endParaRPr lang="en-US" dirty="0"/>
                    </a:p>
                  </a:txBody>
                  <a:tcPr anchor="ctr"/>
                </a:tc>
                <a:extLst>
                  <a:ext uri="{0D108BD9-81ED-4DB2-BD59-A6C34878D82A}">
                    <a16:rowId xmlns:a16="http://schemas.microsoft.com/office/drawing/2014/main" val="2082238412"/>
                  </a:ext>
                </a:extLst>
              </a:tr>
            </a:tbl>
          </a:graphicData>
        </a:graphic>
      </p:graphicFrame>
      <p:pic>
        <p:nvPicPr>
          <p:cNvPr id="4" name="Recorded Sound">
            <a:hlinkClick r:id="" action="ppaction://media"/>
            <a:extLst>
              <a:ext uri="{FF2B5EF4-FFF2-40B4-BE49-F238E27FC236}">
                <a16:creationId xmlns:a16="http://schemas.microsoft.com/office/drawing/2014/main" id="{4EBB05A3-50E1-2A94-D78E-CF784F26C07D}"/>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001000" y="5867400"/>
            <a:ext cx="609600" cy="609600"/>
          </a:xfrm>
          <a:prstGeom prst="rect">
            <a:avLst/>
          </a:prstGeom>
        </p:spPr>
      </p:pic>
    </p:spTree>
    <p:extLst>
      <p:ext uri="{BB962C8B-B14F-4D97-AF65-F5344CB8AC3E}">
        <p14:creationId xmlns:p14="http://schemas.microsoft.com/office/powerpoint/2010/main" val="244023762"/>
      </p:ext>
    </p:extLst>
  </p:cSld>
  <p:clrMapOvr>
    <a:masterClrMapping/>
  </p:clrMapOvr>
  <mc:AlternateContent xmlns:mc="http://schemas.openxmlformats.org/markup-compatibility/2006" xmlns:p14="http://schemas.microsoft.com/office/powerpoint/2010/main">
    <mc:Choice Requires="p14">
      <p:transition spd="slow" p14:dur="2000" advTm="12895"/>
    </mc:Choice>
    <mc:Fallback xmlns="">
      <p:transition spd="slow" advTm="128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A336-9769-82D5-9F77-8189B999192B}"/>
              </a:ext>
            </a:extLst>
          </p:cNvPr>
          <p:cNvSpPr>
            <a:spLocks noGrp="1"/>
          </p:cNvSpPr>
          <p:nvPr>
            <p:ph type="title"/>
          </p:nvPr>
        </p:nvSpPr>
        <p:spPr/>
        <p:txBody>
          <a:bodyPr/>
          <a:lstStyle/>
          <a:p>
            <a:r>
              <a:rPr lang="en-US" dirty="0"/>
              <a:t>Prohibited Inquiries (cont’d)</a:t>
            </a:r>
          </a:p>
        </p:txBody>
      </p:sp>
      <p:sp>
        <p:nvSpPr>
          <p:cNvPr id="3" name="Text Placeholder 2">
            <a:extLst>
              <a:ext uri="{FF2B5EF4-FFF2-40B4-BE49-F238E27FC236}">
                <a16:creationId xmlns:a16="http://schemas.microsoft.com/office/drawing/2014/main" id="{E363B444-4101-F0DE-FA51-EE3039F95617}"/>
              </a:ext>
            </a:extLst>
          </p:cNvPr>
          <p:cNvSpPr>
            <a:spLocks noGrp="1"/>
          </p:cNvSpPr>
          <p:nvPr>
            <p:ph type="body" sz="quarter" idx="13"/>
          </p:nvPr>
        </p:nvSpPr>
        <p:spPr>
          <a:xfrm>
            <a:off x="762000" y="2438400"/>
            <a:ext cx="8077200" cy="4572000"/>
          </a:xfrm>
        </p:spPr>
        <p:txBody>
          <a:bodyPr/>
          <a:lstStyle/>
          <a:p>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Prohibited Inquiries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1600" kern="0" dirty="0">
              <a:effectLst/>
              <a:latin typeface="Arial" panose="020B0604020202020204" pitchFamily="34" charset="0"/>
              <a:ea typeface="Times New Roman" panose="02020603050405020304" pitchFamily="18" charset="0"/>
            </a:endParaRPr>
          </a:p>
          <a:p>
            <a:pPr lvl="1"/>
            <a:r>
              <a:rPr lang="en-US" sz="1600" kern="0" dirty="0">
                <a:effectLst/>
                <a:latin typeface="Arial" panose="020B0604020202020204" pitchFamily="34" charset="0"/>
                <a:ea typeface="Times New Roman" panose="02020603050405020304" pitchFamily="18" charset="0"/>
              </a:rPr>
              <a:t>Employees, Supervisors, and Managers who are not directly involved in the Human Resources function who receive unsolicited medical information of any sort regarding an Employee from an Employee or any other source, are to keep this information confidential and immediately forward the information by secure means, including but not limited to confidential email or other electronic means, to the appropriate Regional Human Resources Representative for the applicable region.</a:t>
            </a:r>
          </a:p>
        </p:txBody>
      </p:sp>
      <p:pic>
        <p:nvPicPr>
          <p:cNvPr id="4" name="Recorded Sound">
            <a:hlinkClick r:id="" action="ppaction://media"/>
            <a:extLst>
              <a:ext uri="{FF2B5EF4-FFF2-40B4-BE49-F238E27FC236}">
                <a16:creationId xmlns:a16="http://schemas.microsoft.com/office/drawing/2014/main" id="{9E90ECE7-914B-1F82-960F-8606C4F0F32A}"/>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163791" y="5791200"/>
            <a:ext cx="609600" cy="609600"/>
          </a:xfrm>
          <a:prstGeom prst="rect">
            <a:avLst/>
          </a:prstGeom>
        </p:spPr>
      </p:pic>
    </p:spTree>
    <p:extLst>
      <p:ext uri="{BB962C8B-B14F-4D97-AF65-F5344CB8AC3E}">
        <p14:creationId xmlns:p14="http://schemas.microsoft.com/office/powerpoint/2010/main" val="1437804993"/>
      </p:ext>
    </p:extLst>
  </p:cSld>
  <p:clrMapOvr>
    <a:masterClrMapping/>
  </p:clrMapOvr>
  <mc:AlternateContent xmlns:mc="http://schemas.openxmlformats.org/markup-compatibility/2006" xmlns:p14="http://schemas.microsoft.com/office/powerpoint/2010/main">
    <mc:Choice Requires="p14">
      <p:transition spd="slow" p14:dur="2000" advTm="10161"/>
    </mc:Choice>
    <mc:Fallback xmlns="">
      <p:transition spd="slow" advTm="10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2_Office Theme">
  <a:themeElements>
    <a:clrScheme name="SQ THEME">
      <a:dk1>
        <a:srgbClr val="002A5C"/>
      </a:dk1>
      <a:lt1>
        <a:srgbClr val="BFBFBF"/>
      </a:lt1>
      <a:dk2>
        <a:srgbClr val="1F497D"/>
      </a:dk2>
      <a:lt2>
        <a:srgbClr val="EEECE1"/>
      </a:lt2>
      <a:accent1>
        <a:srgbClr val="B2BB1C"/>
      </a:accent1>
      <a:accent2>
        <a:srgbClr val="006CB5"/>
      </a:accent2>
      <a:accent3>
        <a:srgbClr val="95A2C1"/>
      </a:accent3>
      <a:accent4>
        <a:srgbClr val="E0671F"/>
      </a:accent4>
      <a:accent5>
        <a:srgbClr val="D8D8D8"/>
      </a:accent5>
      <a:accent6>
        <a:srgbClr val="002A5C"/>
      </a:accent6>
      <a:hlink>
        <a:srgbClr val="B2BB1C"/>
      </a:hlink>
      <a:folHlink>
        <a:srgbClr val="B2BB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 Theme">
  <a:themeElements>
    <a:clrScheme name="SQ THEME">
      <a:dk1>
        <a:srgbClr val="002A5C"/>
      </a:dk1>
      <a:lt1>
        <a:srgbClr val="BFBFBF"/>
      </a:lt1>
      <a:dk2>
        <a:srgbClr val="1F497D"/>
      </a:dk2>
      <a:lt2>
        <a:srgbClr val="EEECE1"/>
      </a:lt2>
      <a:accent1>
        <a:srgbClr val="B2BB1C"/>
      </a:accent1>
      <a:accent2>
        <a:srgbClr val="006CB5"/>
      </a:accent2>
      <a:accent3>
        <a:srgbClr val="95A2C1"/>
      </a:accent3>
      <a:accent4>
        <a:srgbClr val="E0671F"/>
      </a:accent4>
      <a:accent5>
        <a:srgbClr val="D8D8D8"/>
      </a:accent5>
      <a:accent6>
        <a:srgbClr val="002A5C"/>
      </a:accent6>
      <a:hlink>
        <a:srgbClr val="B2BB1C"/>
      </a:hlink>
      <a:folHlink>
        <a:srgbClr val="B2BB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 Theme" id="{603E44D8-0D09-4772-B964-D0AE068644EF}" vid="{4E856D97-9D1A-48ED-8428-4E9AFD7004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ACE3BC24AE1B49B01C373AF763FB89" ma:contentTypeVersion="14" ma:contentTypeDescription="Create a new document." ma:contentTypeScope="" ma:versionID="0d00500aa4968ab9854085400d2d57e9">
  <xsd:schema xmlns:xsd="http://www.w3.org/2001/XMLSchema" xmlns:xs="http://www.w3.org/2001/XMLSchema" xmlns:p="http://schemas.microsoft.com/office/2006/metadata/properties" xmlns:ns2="0b204b13-c7d3-4b5a-970d-78b6931c114a" xmlns:ns3="3995fae6-4f71-43cd-a9cd-a792850cdf82" targetNamespace="http://schemas.microsoft.com/office/2006/metadata/properties" ma:root="true" ma:fieldsID="1f972d4dc38a85366c1c1d68f28ef393" ns2:_="" ns3:_="">
    <xsd:import namespace="0b204b13-c7d3-4b5a-970d-78b6931c114a"/>
    <xsd:import namespace="3995fae6-4f71-43cd-a9cd-a792850cdf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04b13-c7d3-4b5a-970d-78b6931c11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0a93545-afec-4950-b2b5-b943e1704640"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95fae6-4f71-43cd-a9cd-a792850cdf8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769c036-5d61-4fa6-97e2-9a44c91a5c0b}" ma:internalName="TaxCatchAll" ma:showField="CatchAllData" ma:web="3995fae6-4f71-43cd-a9cd-a792850cdf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204b13-c7d3-4b5a-970d-78b6931c114a">
      <Terms xmlns="http://schemas.microsoft.com/office/infopath/2007/PartnerControls"/>
    </lcf76f155ced4ddcb4097134ff3c332f>
    <TaxCatchAll xmlns="3995fae6-4f71-43cd-a9cd-a792850cdf82" xsi:nil="true"/>
  </documentManagement>
</p:properties>
</file>

<file path=customXml/itemProps1.xml><?xml version="1.0" encoding="utf-8"?>
<ds:datastoreItem xmlns:ds="http://schemas.openxmlformats.org/officeDocument/2006/customXml" ds:itemID="{4EAC0F0A-5783-4477-ACEB-B59F751202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204b13-c7d3-4b5a-970d-78b6931c114a"/>
    <ds:schemaRef ds:uri="3995fae6-4f71-43cd-a9cd-a792850cdf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C85061-1853-4121-BD86-A5C68BA05F3C}">
  <ds:schemaRefs>
    <ds:schemaRef ds:uri="http://schemas.microsoft.com/sharepoint/v3/contenttype/forms"/>
  </ds:schemaRefs>
</ds:datastoreItem>
</file>

<file path=customXml/itemProps3.xml><?xml version="1.0" encoding="utf-8"?>
<ds:datastoreItem xmlns:ds="http://schemas.openxmlformats.org/officeDocument/2006/customXml" ds:itemID="{BF07AC11-0B1B-441E-8E92-F70E9083BF3D}">
  <ds:schemaRefs>
    <ds:schemaRef ds:uri="http://www.w3.org/XML/1998/namespace"/>
    <ds:schemaRef ds:uri="http://purl.org/dc/elements/1.1/"/>
    <ds:schemaRef ds:uri="http://purl.org/dc/dcmitype/"/>
    <ds:schemaRef ds:uri="http://schemas.microsoft.com/office/2006/documentManagement/types"/>
    <ds:schemaRef ds:uri="0b204b13-c7d3-4b5a-970d-78b6931c114a"/>
    <ds:schemaRef ds:uri="http://schemas.microsoft.com/office/2006/metadata/properties"/>
    <ds:schemaRef ds:uri="3995fae6-4f71-43cd-a9cd-a792850cdf82"/>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45934</TotalTime>
  <Words>2497</Words>
  <Application>Microsoft Office PowerPoint</Application>
  <PresentationFormat>On-screen Show (4:3)</PresentationFormat>
  <Paragraphs>195</Paragraphs>
  <Slides>18</Slides>
  <Notes>18</Notes>
  <HiddenSlides>0</HiddenSlides>
  <MMClips>18</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Aptos</vt:lpstr>
      <vt:lpstr>Arial</vt:lpstr>
      <vt:lpstr>Calibri</vt:lpstr>
      <vt:lpstr>Wingdings</vt:lpstr>
      <vt:lpstr>Wingdings 2</vt:lpstr>
      <vt:lpstr>2_Office Theme</vt:lpstr>
      <vt:lpstr>SQ Theme</vt:lpstr>
      <vt:lpstr>Americans with Disabilities Act (ADA)</vt:lpstr>
      <vt:lpstr>Stratosphere’s ADA Obligations</vt:lpstr>
      <vt:lpstr>Stratosphere’s ADA Obligations (cont’d)</vt:lpstr>
      <vt:lpstr>ADA Reasonable Accommodations</vt:lpstr>
      <vt:lpstr>ADA Reasonable Accommodation – Time Off</vt:lpstr>
      <vt:lpstr>ADA vs FMLA</vt:lpstr>
      <vt:lpstr>ADA vs FMLA (cont’d)</vt:lpstr>
      <vt:lpstr>Prohibited Inquiries</vt:lpstr>
      <vt:lpstr>Prohibited Inquiries (cont’d)</vt:lpstr>
      <vt:lpstr>Stratosphere’s Policies and Procedures</vt:lpstr>
      <vt:lpstr>Request Initiation</vt:lpstr>
      <vt:lpstr>Request Initiation (cont’d)</vt:lpstr>
      <vt:lpstr>Request Initiation (cont’d)</vt:lpstr>
      <vt:lpstr>Interactive Process Between HR and Employee</vt:lpstr>
      <vt:lpstr>Interactive Process Between HR and Employee (cont’d)</vt:lpstr>
      <vt:lpstr>Determination and Implementation of the accommodation</vt:lpstr>
      <vt:lpstr>Determination and Implementation of the accommodation</vt:lpstr>
      <vt:lpstr>Appeals Process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Nicki</dc:creator>
  <cp:lastModifiedBy>Becky Feltner</cp:lastModifiedBy>
  <cp:revision>1501</cp:revision>
  <cp:lastPrinted>2024-10-15T18:38:10Z</cp:lastPrinted>
  <dcterms:created xsi:type="dcterms:W3CDTF">2012-04-23T18:03:37Z</dcterms:created>
  <dcterms:modified xsi:type="dcterms:W3CDTF">2024-10-16T00:07:38Z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0x01010074ACE3BC24AE1B49B01C373AF763FB89</vt:lpwstr>
  </property>
</Properties>
</file>