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8" r:id="rId5"/>
  </p:sldMasterIdLst>
  <p:notesMasterIdLst>
    <p:notesMasterId r:id="rId25"/>
  </p:notesMasterIdLst>
  <p:handoutMasterIdLst>
    <p:handoutMasterId r:id="rId26"/>
  </p:handoutMasterIdLst>
  <p:sldIdLst>
    <p:sldId id="958" r:id="rId6"/>
    <p:sldId id="964" r:id="rId7"/>
    <p:sldId id="992" r:id="rId8"/>
    <p:sldId id="993" r:id="rId9"/>
    <p:sldId id="994" r:id="rId10"/>
    <p:sldId id="995" r:id="rId11"/>
    <p:sldId id="996" r:id="rId12"/>
    <p:sldId id="997" r:id="rId13"/>
    <p:sldId id="998" r:id="rId14"/>
    <p:sldId id="999" r:id="rId15"/>
    <p:sldId id="1000" r:id="rId16"/>
    <p:sldId id="1001" r:id="rId17"/>
    <p:sldId id="1002" r:id="rId18"/>
    <p:sldId id="1003" r:id="rId19"/>
    <p:sldId id="1004" r:id="rId20"/>
    <p:sldId id="1005" r:id="rId21"/>
    <p:sldId id="1006" r:id="rId22"/>
    <p:sldId id="1007" r:id="rId23"/>
    <p:sldId id="1008" r:id="rId24"/>
  </p:sldIdLst>
  <p:sldSz cx="9144000" cy="6858000" type="screen4x3"/>
  <p:notesSz cx="9313863"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i Kelm" initials="CK" lastIdx="1" clrIdx="0">
    <p:extLst>
      <p:ext uri="{19B8F6BF-5375-455C-9EA6-DF929625EA0E}">
        <p15:presenceInfo xmlns:p15="http://schemas.microsoft.com/office/powerpoint/2012/main" userId="S-1-5-21-1747717704-4276932672-2857730858-6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6CB5"/>
    <a:srgbClr val="006C31"/>
    <a:srgbClr val="002A5C"/>
    <a:srgbClr val="B2BB1C"/>
    <a:srgbClr val="FF9900"/>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3022" autoAdjust="0"/>
  </p:normalViewPr>
  <p:slideViewPr>
    <p:cSldViewPr>
      <p:cViewPr varScale="1">
        <p:scale>
          <a:sx n="81" d="100"/>
          <a:sy n="81" d="100"/>
        </p:scale>
        <p:origin x="2466" y="96"/>
      </p:cViewPr>
      <p:guideLst>
        <p:guide orient="horz" pos="2160"/>
        <p:guide pos="2880"/>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 d="1"/>
        <a:sy n="1" d="1"/>
      </p:scale>
      <p:origin x="0" y="0"/>
    </p:cViewPr>
  </p:sorterViewPr>
  <p:notesViewPr>
    <p:cSldViewPr>
      <p:cViewPr varScale="1">
        <p:scale>
          <a:sx n="106" d="100"/>
          <a:sy n="106" d="100"/>
        </p:scale>
        <p:origin x="2526"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36007" cy="343660"/>
          </a:xfrm>
          <a:prstGeom prst="rect">
            <a:avLst/>
          </a:prstGeom>
        </p:spPr>
        <p:txBody>
          <a:bodyPr vert="horz" lIns="90668" tIns="45334" rIns="90668" bIns="45334" rtlCol="0"/>
          <a:lstStyle>
            <a:lvl1pPr algn="l">
              <a:defRPr sz="1100"/>
            </a:lvl1pPr>
          </a:lstStyle>
          <a:p>
            <a:endParaRPr lang="en-US"/>
          </a:p>
        </p:txBody>
      </p:sp>
      <p:sp>
        <p:nvSpPr>
          <p:cNvPr id="3" name="Date Placeholder 2"/>
          <p:cNvSpPr>
            <a:spLocks noGrp="1"/>
          </p:cNvSpPr>
          <p:nvPr>
            <p:ph type="dt" sz="quarter" idx="1"/>
          </p:nvPr>
        </p:nvSpPr>
        <p:spPr>
          <a:xfrm>
            <a:off x="5275700" y="2"/>
            <a:ext cx="4036007" cy="343660"/>
          </a:xfrm>
          <a:prstGeom prst="rect">
            <a:avLst/>
          </a:prstGeom>
        </p:spPr>
        <p:txBody>
          <a:bodyPr vert="horz" lIns="90668" tIns="45334" rIns="90668" bIns="45334" rtlCol="0"/>
          <a:lstStyle>
            <a:lvl1pPr algn="r">
              <a:defRPr sz="1100"/>
            </a:lvl1pPr>
          </a:lstStyle>
          <a:p>
            <a:fld id="{5E676E58-C97B-492B-AA93-4D859011BB41}" type="datetimeFigureOut">
              <a:rPr lang="en-US" smtClean="0"/>
              <a:t>10/18/2024</a:t>
            </a:fld>
            <a:endParaRPr lang="en-US"/>
          </a:p>
        </p:txBody>
      </p:sp>
      <p:sp>
        <p:nvSpPr>
          <p:cNvPr id="4" name="Footer Placeholder 3"/>
          <p:cNvSpPr>
            <a:spLocks noGrp="1"/>
          </p:cNvSpPr>
          <p:nvPr>
            <p:ph type="ftr" sz="quarter" idx="2"/>
          </p:nvPr>
        </p:nvSpPr>
        <p:spPr>
          <a:xfrm>
            <a:off x="0" y="6514343"/>
            <a:ext cx="4036007" cy="343660"/>
          </a:xfrm>
          <a:prstGeom prst="rect">
            <a:avLst/>
          </a:prstGeom>
        </p:spPr>
        <p:txBody>
          <a:bodyPr vert="horz" lIns="90668" tIns="45334" rIns="90668" bIns="45334" rtlCol="0" anchor="b"/>
          <a:lstStyle>
            <a:lvl1pPr algn="l">
              <a:defRPr sz="1100"/>
            </a:lvl1pPr>
          </a:lstStyle>
          <a:p>
            <a:endParaRPr lang="en-US"/>
          </a:p>
        </p:txBody>
      </p:sp>
      <p:sp>
        <p:nvSpPr>
          <p:cNvPr id="5" name="Slide Number Placeholder 4"/>
          <p:cNvSpPr>
            <a:spLocks noGrp="1"/>
          </p:cNvSpPr>
          <p:nvPr>
            <p:ph type="sldNum" sz="quarter" idx="3"/>
          </p:nvPr>
        </p:nvSpPr>
        <p:spPr>
          <a:xfrm>
            <a:off x="5275700" y="6514343"/>
            <a:ext cx="4036007" cy="343660"/>
          </a:xfrm>
          <a:prstGeom prst="rect">
            <a:avLst/>
          </a:prstGeom>
        </p:spPr>
        <p:txBody>
          <a:bodyPr vert="horz" lIns="90668" tIns="45334" rIns="90668" bIns="45334" rtlCol="0" anchor="b"/>
          <a:lstStyle>
            <a:lvl1pPr algn="r">
              <a:defRPr sz="1100"/>
            </a:lvl1pPr>
          </a:lstStyle>
          <a:p>
            <a:fld id="{5BD00DEC-D470-423D-BB9D-6EEFCF7AF1D8}" type="slidenum">
              <a:rPr lang="en-US" smtClean="0"/>
              <a:t>‹#›</a:t>
            </a:fld>
            <a:endParaRPr lang="en-US"/>
          </a:p>
        </p:txBody>
      </p:sp>
    </p:spTree>
    <p:extLst>
      <p:ext uri="{BB962C8B-B14F-4D97-AF65-F5344CB8AC3E}">
        <p14:creationId xmlns:p14="http://schemas.microsoft.com/office/powerpoint/2010/main" val="154303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36007" cy="343660"/>
          </a:xfrm>
          <a:prstGeom prst="rect">
            <a:avLst/>
          </a:prstGeom>
        </p:spPr>
        <p:txBody>
          <a:bodyPr vert="horz" lIns="90668" tIns="45334" rIns="90668" bIns="45334" rtlCol="0"/>
          <a:lstStyle>
            <a:lvl1pPr algn="l">
              <a:defRPr sz="1100"/>
            </a:lvl1pPr>
          </a:lstStyle>
          <a:p>
            <a:endParaRPr lang="en-US"/>
          </a:p>
        </p:txBody>
      </p:sp>
      <p:sp>
        <p:nvSpPr>
          <p:cNvPr id="3" name="Date Placeholder 2"/>
          <p:cNvSpPr>
            <a:spLocks noGrp="1"/>
          </p:cNvSpPr>
          <p:nvPr>
            <p:ph type="dt" idx="1"/>
          </p:nvPr>
        </p:nvSpPr>
        <p:spPr>
          <a:xfrm>
            <a:off x="5275700" y="2"/>
            <a:ext cx="4036007" cy="343660"/>
          </a:xfrm>
          <a:prstGeom prst="rect">
            <a:avLst/>
          </a:prstGeom>
        </p:spPr>
        <p:txBody>
          <a:bodyPr vert="horz" lIns="90668" tIns="45334" rIns="90668" bIns="45334" rtlCol="0"/>
          <a:lstStyle>
            <a:lvl1pPr algn="r">
              <a:defRPr sz="1100"/>
            </a:lvl1pPr>
          </a:lstStyle>
          <a:p>
            <a:fld id="{093869AC-3162-437D-9D14-0194AA0D9079}" type="datetimeFigureOut">
              <a:rPr lang="en-US" smtClean="0"/>
              <a:t>10/18/2024</a:t>
            </a:fld>
            <a:endParaRPr lang="en-US"/>
          </a:p>
        </p:txBody>
      </p:sp>
      <p:sp>
        <p:nvSpPr>
          <p:cNvPr id="4" name="Slide Image Placeholder 3"/>
          <p:cNvSpPr>
            <a:spLocks noGrp="1" noRot="1" noChangeAspect="1"/>
          </p:cNvSpPr>
          <p:nvPr>
            <p:ph type="sldImg" idx="2"/>
          </p:nvPr>
        </p:nvSpPr>
        <p:spPr>
          <a:xfrm>
            <a:off x="3113088" y="857250"/>
            <a:ext cx="3087687" cy="2314575"/>
          </a:xfrm>
          <a:prstGeom prst="rect">
            <a:avLst/>
          </a:prstGeom>
          <a:noFill/>
          <a:ln w="12700">
            <a:solidFill>
              <a:prstClr val="black"/>
            </a:solidFill>
          </a:ln>
        </p:spPr>
        <p:txBody>
          <a:bodyPr vert="horz" lIns="90668" tIns="45334" rIns="90668" bIns="45334" rtlCol="0" anchor="ctr"/>
          <a:lstStyle/>
          <a:p>
            <a:endParaRPr lang="en-US"/>
          </a:p>
        </p:txBody>
      </p:sp>
      <p:sp>
        <p:nvSpPr>
          <p:cNvPr id="5" name="Notes Placeholder 4"/>
          <p:cNvSpPr>
            <a:spLocks noGrp="1"/>
          </p:cNvSpPr>
          <p:nvPr>
            <p:ph type="body" sz="quarter" idx="3"/>
          </p:nvPr>
        </p:nvSpPr>
        <p:spPr>
          <a:xfrm>
            <a:off x="931387" y="3299836"/>
            <a:ext cx="7451090" cy="2701352"/>
          </a:xfrm>
          <a:prstGeom prst="rect">
            <a:avLst/>
          </a:prstGeom>
        </p:spPr>
        <p:txBody>
          <a:bodyPr vert="horz" lIns="90668" tIns="45334" rIns="90668" bIns="4533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4343"/>
            <a:ext cx="4036007" cy="343660"/>
          </a:xfrm>
          <a:prstGeom prst="rect">
            <a:avLst/>
          </a:prstGeom>
        </p:spPr>
        <p:txBody>
          <a:bodyPr vert="horz" lIns="90668" tIns="45334" rIns="90668" bIns="45334" rtlCol="0" anchor="b"/>
          <a:lstStyle>
            <a:lvl1pPr algn="l">
              <a:defRPr sz="1100"/>
            </a:lvl1pPr>
          </a:lstStyle>
          <a:p>
            <a:endParaRPr lang="en-US"/>
          </a:p>
        </p:txBody>
      </p:sp>
      <p:sp>
        <p:nvSpPr>
          <p:cNvPr id="7" name="Slide Number Placeholder 6"/>
          <p:cNvSpPr>
            <a:spLocks noGrp="1"/>
          </p:cNvSpPr>
          <p:nvPr>
            <p:ph type="sldNum" sz="quarter" idx="5"/>
          </p:nvPr>
        </p:nvSpPr>
        <p:spPr>
          <a:xfrm>
            <a:off x="5275700" y="6514343"/>
            <a:ext cx="4036007" cy="343660"/>
          </a:xfrm>
          <a:prstGeom prst="rect">
            <a:avLst/>
          </a:prstGeom>
        </p:spPr>
        <p:txBody>
          <a:bodyPr vert="horz" lIns="90668" tIns="45334" rIns="90668" bIns="45334" rtlCol="0" anchor="b"/>
          <a:lstStyle>
            <a:lvl1pPr algn="r">
              <a:defRPr sz="1100"/>
            </a:lvl1pPr>
          </a:lstStyle>
          <a:p>
            <a:fld id="{3CD55CBC-DA71-483C-852A-968FE037E469}" type="slidenum">
              <a:rPr lang="en-US" smtClean="0"/>
              <a:t>‹#›</a:t>
            </a:fld>
            <a:endParaRPr lang="en-US"/>
          </a:p>
        </p:txBody>
      </p:sp>
    </p:spTree>
    <p:extLst>
      <p:ext uri="{BB962C8B-B14F-4D97-AF65-F5344CB8AC3E}">
        <p14:creationId xmlns:p14="http://schemas.microsoft.com/office/powerpoint/2010/main" val="2312696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000" dirty="0"/>
              <a:t>Bienvenido a la capacitación de la Ley de Estadounidenses con Discapacidades de </a:t>
            </a:r>
            <a:r>
              <a:rPr lang="es-ES" sz="1000" dirty="0" err="1"/>
              <a:t>Stratosphere</a:t>
            </a:r>
            <a:r>
              <a:rPr lang="es-ES" sz="1000" dirty="0"/>
              <a:t> </a:t>
            </a:r>
            <a:r>
              <a:rPr lang="es-ES" sz="1000" dirty="0" err="1"/>
              <a:t>Quality</a:t>
            </a:r>
            <a:r>
              <a:rPr lang="es-ES" sz="1000" dirty="0"/>
              <a:t>.  Mejor conocido como la ADA. </a:t>
            </a:r>
            <a:endParaRPr lang="en-US" sz="1000" dirty="0"/>
          </a:p>
        </p:txBody>
      </p:sp>
      <p:sp>
        <p:nvSpPr>
          <p:cNvPr id="4" name="Slide Number Placeholder 3"/>
          <p:cNvSpPr>
            <a:spLocks noGrp="1"/>
          </p:cNvSpPr>
          <p:nvPr>
            <p:ph type="sldNum" sz="quarter" idx="5"/>
          </p:nvPr>
        </p:nvSpPr>
        <p:spPr/>
        <p:txBody>
          <a:bodyPr/>
          <a:lstStyle/>
          <a:p>
            <a:fld id="{3CD55CBC-DA71-483C-852A-968FE037E469}" type="slidenum">
              <a:rPr lang="en-US" smtClean="0"/>
              <a:t>1</a:t>
            </a:fld>
            <a:endParaRPr lang="en-US"/>
          </a:p>
        </p:txBody>
      </p:sp>
    </p:spTree>
    <p:extLst>
      <p:ext uri="{BB962C8B-B14F-4D97-AF65-F5344CB8AC3E}">
        <p14:creationId xmlns:p14="http://schemas.microsoft.com/office/powerpoint/2010/main" val="417147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manual del empleado se ha actualizado para incluir una nueva política de la ADA.</a:t>
            </a:r>
            <a:endParaRPr lang="en-US" dirty="0"/>
          </a:p>
        </p:txBody>
      </p:sp>
      <p:sp>
        <p:nvSpPr>
          <p:cNvPr id="4" name="Slide Number Placeholder 3"/>
          <p:cNvSpPr>
            <a:spLocks noGrp="1"/>
          </p:cNvSpPr>
          <p:nvPr>
            <p:ph type="sldNum" sz="quarter" idx="5"/>
          </p:nvPr>
        </p:nvSpPr>
        <p:spPr/>
        <p:txBody>
          <a:bodyPr/>
          <a:lstStyle/>
          <a:p>
            <a:fld id="{3CD55CBC-DA71-483C-852A-968FE037E469}" type="slidenum">
              <a:rPr lang="en-US" smtClean="0"/>
              <a:t>10</a:t>
            </a:fld>
            <a:endParaRPr lang="en-US"/>
          </a:p>
        </p:txBody>
      </p:sp>
    </p:spTree>
    <p:extLst>
      <p:ext uri="{BB962C8B-B14F-4D97-AF65-F5344CB8AC3E}">
        <p14:creationId xmlns:p14="http://schemas.microsoft.com/office/powerpoint/2010/main" val="1254001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Los empleados que requieran adaptaciones para realizar sus tareas laborales deben notificar a su Representante Regional de Recursos Humanos, ya sea verbalmente o por escrito. La información de contacto del Departamento de Recursos Humanos se incluye en el gráfico.</a:t>
            </a:r>
            <a:endParaRPr lang="en-US" dirty="0"/>
          </a:p>
        </p:txBody>
      </p:sp>
      <p:sp>
        <p:nvSpPr>
          <p:cNvPr id="4" name="Slide Number Placeholder 3"/>
          <p:cNvSpPr>
            <a:spLocks noGrp="1"/>
          </p:cNvSpPr>
          <p:nvPr>
            <p:ph type="sldNum" sz="quarter" idx="5"/>
          </p:nvPr>
        </p:nvSpPr>
        <p:spPr/>
        <p:txBody>
          <a:bodyPr/>
          <a:lstStyle/>
          <a:p>
            <a:fld id="{3CD55CBC-DA71-483C-852A-968FE037E469}" type="slidenum">
              <a:rPr lang="en-US" smtClean="0"/>
              <a:t>11</a:t>
            </a:fld>
            <a:endParaRPr lang="en-US"/>
          </a:p>
        </p:txBody>
      </p:sp>
    </p:spTree>
    <p:extLst>
      <p:ext uri="{BB962C8B-B14F-4D97-AF65-F5344CB8AC3E}">
        <p14:creationId xmlns:p14="http://schemas.microsoft.com/office/powerpoint/2010/main" val="2958362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Los empleados también pueden ponerse en contacto con RRHH por correo electrónico o a través del número de teléfono principal de </a:t>
            </a:r>
            <a:r>
              <a:rPr lang="es-ES" dirty="0" err="1"/>
              <a:t>Stratosphere</a:t>
            </a:r>
            <a:r>
              <a:rPr lang="es-ES" dirty="0"/>
              <a:t> y luego seleccionar la opción 5.  Una solicitud de adaptación no tiene que incluir términos como ADA o adaptación razonable.  Si un empleado tiene una condición médica que limita su capacidad para completar sus deberes laborales, debe comunicarse con Recursos Humanos.</a:t>
            </a:r>
            <a:endParaRPr lang="en-US" dirty="0"/>
          </a:p>
        </p:txBody>
      </p:sp>
      <p:sp>
        <p:nvSpPr>
          <p:cNvPr id="4" name="Slide Number Placeholder 3"/>
          <p:cNvSpPr>
            <a:spLocks noGrp="1"/>
          </p:cNvSpPr>
          <p:nvPr>
            <p:ph type="sldNum" sz="quarter" idx="5"/>
          </p:nvPr>
        </p:nvSpPr>
        <p:spPr/>
        <p:txBody>
          <a:bodyPr/>
          <a:lstStyle/>
          <a:p>
            <a:fld id="{3CD55CBC-DA71-483C-852A-968FE037E469}" type="slidenum">
              <a:rPr lang="en-US" smtClean="0"/>
              <a:t>12</a:t>
            </a:fld>
            <a:endParaRPr lang="en-US"/>
          </a:p>
        </p:txBody>
      </p:sp>
    </p:spTree>
    <p:extLst>
      <p:ext uri="{BB962C8B-B14F-4D97-AF65-F5344CB8AC3E}">
        <p14:creationId xmlns:p14="http://schemas.microsoft.com/office/powerpoint/2010/main" val="2296274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La información médica de un empleado es confidencial y no debe compartirse con nadie fuera del departamento de recursos humanos.</a:t>
            </a:r>
            <a:endParaRPr lang="en-US" dirty="0"/>
          </a:p>
        </p:txBody>
      </p:sp>
      <p:sp>
        <p:nvSpPr>
          <p:cNvPr id="4" name="Slide Number Placeholder 3"/>
          <p:cNvSpPr>
            <a:spLocks noGrp="1"/>
          </p:cNvSpPr>
          <p:nvPr>
            <p:ph type="sldNum" sz="quarter" idx="5"/>
          </p:nvPr>
        </p:nvSpPr>
        <p:spPr/>
        <p:txBody>
          <a:bodyPr/>
          <a:lstStyle/>
          <a:p>
            <a:fld id="{3CD55CBC-DA71-483C-852A-968FE037E469}" type="slidenum">
              <a:rPr lang="en-US" smtClean="0"/>
              <a:t>13</a:t>
            </a:fld>
            <a:endParaRPr lang="en-US"/>
          </a:p>
        </p:txBody>
      </p:sp>
    </p:spTree>
    <p:extLst>
      <p:ext uri="{BB962C8B-B14F-4D97-AF65-F5344CB8AC3E}">
        <p14:creationId xmlns:p14="http://schemas.microsoft.com/office/powerpoint/2010/main" val="1460611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El Gerente de Recursos Humanos o su designado revisará y evaluará todas las solicitudes de adaptaciones para garantizar el cumplimiento de la ADA o PWFA.  La evaluación se llevará a cabo independientemente de cualquier otra política o procedimiento.</a:t>
            </a:r>
            <a:endParaRPr lang="en-US" dirty="0"/>
          </a:p>
        </p:txBody>
      </p:sp>
      <p:sp>
        <p:nvSpPr>
          <p:cNvPr id="4" name="Slide Number Placeholder 3"/>
          <p:cNvSpPr>
            <a:spLocks noGrp="1"/>
          </p:cNvSpPr>
          <p:nvPr>
            <p:ph type="sldNum" sz="quarter" idx="5"/>
          </p:nvPr>
        </p:nvSpPr>
        <p:spPr/>
        <p:txBody>
          <a:bodyPr/>
          <a:lstStyle/>
          <a:p>
            <a:fld id="{3CD55CBC-DA71-483C-852A-968FE037E469}" type="slidenum">
              <a:rPr lang="en-US" smtClean="0"/>
              <a:t>14</a:t>
            </a:fld>
            <a:endParaRPr lang="en-US"/>
          </a:p>
        </p:txBody>
      </p:sp>
    </p:spTree>
    <p:extLst>
      <p:ext uri="{BB962C8B-B14F-4D97-AF65-F5344CB8AC3E}">
        <p14:creationId xmlns:p14="http://schemas.microsoft.com/office/powerpoint/2010/main" val="1150156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El Gerente de Recursos Humanos o la persona que éste designe participará en un proceso interactivo con el empleado.  La información recopilada se utilizará para identificar limitaciones específicas, posibles adaptaciones y recopilar la información médica necesaria para evaluar la solicitud.  Los detalles médicos proporcionados por el empleado permanecerán confidenciales, excepto cuando sea necesario para evaluar e implementar adaptaciones.</a:t>
            </a:r>
            <a:endParaRPr lang="en-US" dirty="0"/>
          </a:p>
        </p:txBody>
      </p:sp>
      <p:sp>
        <p:nvSpPr>
          <p:cNvPr id="4" name="Slide Number Placeholder 3"/>
          <p:cNvSpPr>
            <a:spLocks noGrp="1"/>
          </p:cNvSpPr>
          <p:nvPr>
            <p:ph type="sldNum" sz="quarter" idx="5"/>
          </p:nvPr>
        </p:nvSpPr>
        <p:spPr/>
        <p:txBody>
          <a:bodyPr/>
          <a:lstStyle/>
          <a:p>
            <a:fld id="{3CD55CBC-DA71-483C-852A-968FE037E469}" type="slidenum">
              <a:rPr lang="en-US" smtClean="0"/>
              <a:t>15</a:t>
            </a:fld>
            <a:endParaRPr lang="en-US"/>
          </a:p>
        </p:txBody>
      </p:sp>
    </p:spTree>
    <p:extLst>
      <p:ext uri="{BB962C8B-B14F-4D97-AF65-F5344CB8AC3E}">
        <p14:creationId xmlns:p14="http://schemas.microsoft.com/office/powerpoint/2010/main" val="1807567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El Gerente de Recursos Humanos o la persona que éste designe revisará la solicitud, teniendo en cuenta las limitaciones, las funciones esenciales del trabajo y si la adaptación impone una dificultad excesiva a la empresa.  Una vez más, la revisión se evaluará independientemente de cualquier otra política y procedimiento.</a:t>
            </a:r>
            <a:endParaRPr lang="en-US" dirty="0"/>
          </a:p>
        </p:txBody>
      </p:sp>
      <p:sp>
        <p:nvSpPr>
          <p:cNvPr id="4" name="Slide Number Placeholder 3"/>
          <p:cNvSpPr>
            <a:spLocks noGrp="1"/>
          </p:cNvSpPr>
          <p:nvPr>
            <p:ph type="sldNum" sz="quarter" idx="5"/>
          </p:nvPr>
        </p:nvSpPr>
        <p:spPr/>
        <p:txBody>
          <a:bodyPr/>
          <a:lstStyle/>
          <a:p>
            <a:fld id="{3CD55CBC-DA71-483C-852A-968FE037E469}" type="slidenum">
              <a:rPr lang="en-US" smtClean="0"/>
              <a:t>16</a:t>
            </a:fld>
            <a:endParaRPr lang="en-US"/>
          </a:p>
        </p:txBody>
      </p:sp>
    </p:spTree>
    <p:extLst>
      <p:ext uri="{BB962C8B-B14F-4D97-AF65-F5344CB8AC3E}">
        <p14:creationId xmlns:p14="http://schemas.microsoft.com/office/powerpoint/2010/main" val="2177695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Una vez que se tome una decisión, las adaptaciones aprobadas se implementarán lo más rápido posible.  En caso de que la solicitud sea denegada, se pueden explorar soluciones alternativas.  </a:t>
            </a:r>
            <a:r>
              <a:rPr lang="es-ES" dirty="0" err="1"/>
              <a:t>Stratosphere</a:t>
            </a:r>
            <a:r>
              <a:rPr lang="es-ES" dirty="0"/>
              <a:t> documentará y mantendrá registros confidenciales de las adaptaciones que se soliciten y otorguen, así como de las modificaciones a las adaptaciones.</a:t>
            </a:r>
            <a:endParaRPr lang="en-US" dirty="0"/>
          </a:p>
        </p:txBody>
      </p:sp>
      <p:sp>
        <p:nvSpPr>
          <p:cNvPr id="4" name="Slide Number Placeholder 3"/>
          <p:cNvSpPr>
            <a:spLocks noGrp="1"/>
          </p:cNvSpPr>
          <p:nvPr>
            <p:ph type="sldNum" sz="quarter" idx="5"/>
          </p:nvPr>
        </p:nvSpPr>
        <p:spPr/>
        <p:txBody>
          <a:bodyPr/>
          <a:lstStyle/>
          <a:p>
            <a:fld id="{3CD55CBC-DA71-483C-852A-968FE037E469}" type="slidenum">
              <a:rPr lang="en-US" smtClean="0"/>
              <a:t>17</a:t>
            </a:fld>
            <a:endParaRPr lang="en-US"/>
          </a:p>
        </p:txBody>
      </p:sp>
    </p:spTree>
    <p:extLst>
      <p:ext uri="{BB962C8B-B14F-4D97-AF65-F5344CB8AC3E}">
        <p14:creationId xmlns:p14="http://schemas.microsoft.com/office/powerpoint/2010/main" val="17946726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En caso de que se deniegue una solicitud de adaptación, el empleado puede presentar una apelación por escrito al gerente de recursos humanos.  La apelación debe incluir el motivo de la solicitud y el alojamiento deseado.  El Gerente de Recursos Humanos revisará la apelación, llevará a cabo un proceso interactivo adicional si es necesario y tomará una determinación final.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Una vez más, absténgase de compartir necesidades médicas o condiciones de salud con cualquier persona fuera del departamento de recursos humanos.</a:t>
            </a:r>
            <a:endParaRPr lang="en-US" dirty="0"/>
          </a:p>
        </p:txBody>
      </p:sp>
      <p:sp>
        <p:nvSpPr>
          <p:cNvPr id="4" name="Slide Number Placeholder 3"/>
          <p:cNvSpPr>
            <a:spLocks noGrp="1"/>
          </p:cNvSpPr>
          <p:nvPr>
            <p:ph type="sldNum" sz="quarter" idx="5"/>
          </p:nvPr>
        </p:nvSpPr>
        <p:spPr/>
        <p:txBody>
          <a:bodyPr/>
          <a:lstStyle/>
          <a:p>
            <a:fld id="{3CD55CBC-DA71-483C-852A-968FE037E469}" type="slidenum">
              <a:rPr lang="en-US" smtClean="0"/>
              <a:t>18</a:t>
            </a:fld>
            <a:endParaRPr lang="en-US"/>
          </a:p>
        </p:txBody>
      </p:sp>
    </p:spTree>
    <p:extLst>
      <p:ext uri="{BB962C8B-B14F-4D97-AF65-F5344CB8AC3E}">
        <p14:creationId xmlns:p14="http://schemas.microsoft.com/office/powerpoint/2010/main" val="3143555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Comisión para la Igualdad de Oportunidades en el Empleo, comúnmente conocida como EEOC, hace cumplir la ADA, PWFA y otras leyes contra la discriminación en el lugar de trabajo.  Si tiene preguntas, puede comunicarse con la EEOC al www.eeoc.gov o al 1-800-669-4000.</a:t>
            </a:r>
            <a:endParaRPr lang="en-US" dirty="0"/>
          </a:p>
        </p:txBody>
      </p:sp>
      <p:sp>
        <p:nvSpPr>
          <p:cNvPr id="4" name="Slide Number Placeholder 3"/>
          <p:cNvSpPr>
            <a:spLocks noGrp="1"/>
          </p:cNvSpPr>
          <p:nvPr>
            <p:ph type="sldNum" sz="quarter" idx="5"/>
          </p:nvPr>
        </p:nvSpPr>
        <p:spPr/>
        <p:txBody>
          <a:bodyPr/>
          <a:lstStyle/>
          <a:p>
            <a:fld id="{3CD55CBC-DA71-483C-852A-968FE037E469}" type="slidenum">
              <a:rPr lang="en-US" smtClean="0"/>
              <a:t>19</a:t>
            </a:fld>
            <a:endParaRPr lang="en-US"/>
          </a:p>
        </p:txBody>
      </p:sp>
    </p:spTree>
    <p:extLst>
      <p:ext uri="{BB962C8B-B14F-4D97-AF65-F5344CB8AC3E}">
        <p14:creationId xmlns:p14="http://schemas.microsoft.com/office/powerpoint/2010/main" val="4090724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cs typeface="Calibri"/>
              </a:rPr>
              <a:t>Stratosphere Quality es un empleador que ofrece igualdad de oportunidades.   El objetivo de </a:t>
            </a:r>
            <a:r>
              <a:rPr lang="es-ES" dirty="0" err="1">
                <a:cs typeface="Calibri"/>
              </a:rPr>
              <a:t>Stratosphere</a:t>
            </a:r>
            <a:r>
              <a:rPr lang="es-ES" dirty="0">
                <a:cs typeface="Calibri"/>
              </a:rPr>
              <a:t> es cumplir con todas las leyes, regulaciones y mejores prácticas relacionadas con el empleo, incluidas, entre otras, la ADA y la Ley de Equidad de las Trabajadoras Embarazadas o PWFA.  </a:t>
            </a:r>
            <a:r>
              <a:rPr lang="es-ES" dirty="0" err="1">
                <a:cs typeface="Calibri"/>
              </a:rPr>
              <a:t>Stratosphere</a:t>
            </a:r>
            <a:r>
              <a:rPr lang="es-ES" dirty="0">
                <a:cs typeface="Calibri"/>
              </a:rPr>
              <a:t> tiene una política de no discriminación que prohíbe la discriminación contra las personas con discapacidades o las trabajadoras embarazadas.</a:t>
            </a:r>
            <a:endParaRPr lang="en-US" dirty="0">
              <a:cs typeface="Calibri"/>
            </a:endParaRPr>
          </a:p>
        </p:txBody>
      </p:sp>
      <p:sp>
        <p:nvSpPr>
          <p:cNvPr id="4" name="Slide Number Placeholder 3"/>
          <p:cNvSpPr>
            <a:spLocks noGrp="1"/>
          </p:cNvSpPr>
          <p:nvPr>
            <p:ph type="sldNum" sz="quarter" idx="10"/>
          </p:nvPr>
        </p:nvSpPr>
        <p:spPr/>
        <p:txBody>
          <a:bodyPr/>
          <a:lstStyle/>
          <a:p>
            <a:fld id="{3CD55CBC-DA71-483C-852A-968FE037E469}" type="slidenum">
              <a:rPr lang="en-US" smtClean="0"/>
              <a:t>2</a:t>
            </a:fld>
            <a:endParaRPr lang="en-US"/>
          </a:p>
        </p:txBody>
      </p:sp>
    </p:spTree>
    <p:extLst>
      <p:ext uri="{BB962C8B-B14F-4D97-AF65-F5344CB8AC3E}">
        <p14:creationId xmlns:p14="http://schemas.microsoft.com/office/powerpoint/2010/main" val="3205788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4075"/>
            <a:r>
              <a:rPr lang="es-ES" dirty="0"/>
              <a:t>Stratosphere proporcionará adaptaciones a las personas cubiertas bajo la ADA o PWFA.  Stratosphere tiene una política de no represalias que cubre a las personas con preguntas o solicitudes de adaptación en virtud de la ADA o PWFA.</a:t>
            </a:r>
            <a:endParaRPr lang="en-US" dirty="0"/>
          </a:p>
        </p:txBody>
      </p:sp>
      <p:sp>
        <p:nvSpPr>
          <p:cNvPr id="4" name="Slide Number Placeholder 3"/>
          <p:cNvSpPr>
            <a:spLocks noGrp="1"/>
          </p:cNvSpPr>
          <p:nvPr>
            <p:ph type="sldNum" sz="quarter" idx="5"/>
          </p:nvPr>
        </p:nvSpPr>
        <p:spPr/>
        <p:txBody>
          <a:bodyPr/>
          <a:lstStyle/>
          <a:p>
            <a:fld id="{3CD55CBC-DA71-483C-852A-968FE037E469}" type="slidenum">
              <a:rPr lang="en-US" smtClean="0"/>
              <a:t>3</a:t>
            </a:fld>
            <a:endParaRPr lang="en-US"/>
          </a:p>
        </p:txBody>
      </p:sp>
    </p:spTree>
    <p:extLst>
      <p:ext uri="{BB962C8B-B14F-4D97-AF65-F5344CB8AC3E}">
        <p14:creationId xmlns:p14="http://schemas.microsoft.com/office/powerpoint/2010/main" val="3911928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No todas las adaptaciones se consideran razonables según la ADA.  Una adaptación razonable permite a un empleado realizar sus funciones laborales.  Se enumeran ejemplos de adaptaciones razonables.</a:t>
            </a:r>
            <a:endParaRPr lang="en-US" dirty="0"/>
          </a:p>
        </p:txBody>
      </p:sp>
      <p:sp>
        <p:nvSpPr>
          <p:cNvPr id="4" name="Slide Number Placeholder 3"/>
          <p:cNvSpPr>
            <a:spLocks noGrp="1"/>
          </p:cNvSpPr>
          <p:nvPr>
            <p:ph type="sldNum" sz="quarter" idx="5"/>
          </p:nvPr>
        </p:nvSpPr>
        <p:spPr/>
        <p:txBody>
          <a:bodyPr/>
          <a:lstStyle/>
          <a:p>
            <a:fld id="{3CD55CBC-DA71-483C-852A-968FE037E469}" type="slidenum">
              <a:rPr lang="en-US" smtClean="0"/>
              <a:t>4</a:t>
            </a:fld>
            <a:endParaRPr lang="en-US"/>
          </a:p>
        </p:txBody>
      </p:sp>
    </p:spTree>
    <p:extLst>
      <p:ext uri="{BB962C8B-B14F-4D97-AF65-F5344CB8AC3E}">
        <p14:creationId xmlns:p14="http://schemas.microsoft.com/office/powerpoint/2010/main" val="577490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El tiempo libre del trabajo puede ser una adaptación razonable bajo ciertas circunstancias.  </a:t>
            </a:r>
            <a:r>
              <a:rPr lang="es-ES" dirty="0" err="1"/>
              <a:t>Stratosphere</a:t>
            </a:r>
            <a:r>
              <a:rPr lang="es-ES" dirty="0"/>
              <a:t> no evalúa las solicitudes de adaptaciones razonables de tiempo libre teniendo en cuenta otras políticas de licencia.  </a:t>
            </a:r>
            <a:r>
              <a:rPr lang="es-ES" dirty="0" err="1"/>
              <a:t>Stratosphere</a:t>
            </a:r>
            <a:r>
              <a:rPr lang="es-ES" dirty="0"/>
              <a:t> evalúa las solicitudes de tiempo libre independientemente de otras políticas o procedimientos.  El tiempo libre como adaptación razonable puede ser concurrente con otras disposiciones de licencia.</a:t>
            </a:r>
            <a:endParaRPr lang="en-US" dirty="0"/>
          </a:p>
        </p:txBody>
      </p:sp>
      <p:sp>
        <p:nvSpPr>
          <p:cNvPr id="4" name="Slide Number Placeholder 3"/>
          <p:cNvSpPr>
            <a:spLocks noGrp="1"/>
          </p:cNvSpPr>
          <p:nvPr>
            <p:ph type="sldNum" sz="quarter" idx="5"/>
          </p:nvPr>
        </p:nvSpPr>
        <p:spPr/>
        <p:txBody>
          <a:bodyPr/>
          <a:lstStyle/>
          <a:p>
            <a:fld id="{3CD55CBC-DA71-483C-852A-968FE037E469}" type="slidenum">
              <a:rPr lang="en-US" smtClean="0"/>
              <a:t>5</a:t>
            </a:fld>
            <a:endParaRPr lang="en-US"/>
          </a:p>
        </p:txBody>
      </p:sp>
    </p:spTree>
    <p:extLst>
      <p:ext uri="{BB962C8B-B14F-4D97-AF65-F5344CB8AC3E}">
        <p14:creationId xmlns:p14="http://schemas.microsoft.com/office/powerpoint/2010/main" val="4045953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 veces puede haber confusión entre la Ley de Licencia Médica Familiar (FMLA, por sus siglas en inglés) y una licencia como adaptación.  </a:t>
            </a:r>
            <a:r>
              <a:rPr lang="es-ES" dirty="0" err="1"/>
              <a:t>Stratosphere</a:t>
            </a:r>
            <a:r>
              <a:rPr lang="es-ES" dirty="0"/>
              <a:t> es un empleador cubierto por la FMLA.  La FMLA permite a los empleados elegibles hasta doce semanas de licencia sin goce de sueldo y con protección laboral.  Para ser elegible para FMLA, un empleado debe trabajar para </a:t>
            </a:r>
            <a:r>
              <a:rPr lang="es-ES" dirty="0" err="1"/>
              <a:t>Stratosphere</a:t>
            </a:r>
            <a:r>
              <a:rPr lang="es-ES" dirty="0"/>
              <a:t> durante un año y haber trabajado al menos 1,250 horas dentro de los 12 meses anteriores a la licencia. Se enumeran algunas de las razones por las que un empleado podría solicitar la FMLA.</a:t>
            </a:r>
            <a:endParaRPr lang="en-US" dirty="0"/>
          </a:p>
        </p:txBody>
      </p:sp>
      <p:sp>
        <p:nvSpPr>
          <p:cNvPr id="4" name="Slide Number Placeholder 3"/>
          <p:cNvSpPr>
            <a:spLocks noGrp="1"/>
          </p:cNvSpPr>
          <p:nvPr>
            <p:ph type="sldNum" sz="quarter" idx="5"/>
          </p:nvPr>
        </p:nvSpPr>
        <p:spPr/>
        <p:txBody>
          <a:bodyPr/>
          <a:lstStyle/>
          <a:p>
            <a:fld id="{3CD55CBC-DA71-483C-852A-968FE037E469}" type="slidenum">
              <a:rPr lang="en-US" smtClean="0"/>
              <a:t>6</a:t>
            </a:fld>
            <a:endParaRPr lang="en-US"/>
          </a:p>
        </p:txBody>
      </p:sp>
    </p:spTree>
    <p:extLst>
      <p:ext uri="{BB962C8B-B14F-4D97-AF65-F5344CB8AC3E}">
        <p14:creationId xmlns:p14="http://schemas.microsoft.com/office/powerpoint/2010/main" val="1767865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Incluso si un empleado no tiene derecho a la FMLA, todavía está cubierto por la ADA y la PWFA y tiene derecho a adaptaciones razonables, según la necesidad.  A diferencia de la FMLA, no hay una cantidad fija de tiempo libre bajo la ADA.  Una licencia de la ADA como una adaptación razonable está autorizada y no se puede contar contra la asistencia ni usarse como base para disciplinar o despedir a un empleado.  Debido a la complejidad de estos requisitos y a la superposición con otras políticas, el Departamento de Recursos Humanos debe participar en todas las decisiones de la ADA y la PWFA</a:t>
            </a:r>
            <a:r>
              <a:rPr lang="en-US" dirty="0"/>
              <a:t>.</a:t>
            </a:r>
          </a:p>
          <a:p>
            <a:endParaRPr lang="en-US" dirty="0"/>
          </a:p>
        </p:txBody>
      </p:sp>
      <p:sp>
        <p:nvSpPr>
          <p:cNvPr id="4" name="Slide Number Placeholder 3"/>
          <p:cNvSpPr>
            <a:spLocks noGrp="1"/>
          </p:cNvSpPr>
          <p:nvPr>
            <p:ph type="sldNum" sz="quarter" idx="5"/>
          </p:nvPr>
        </p:nvSpPr>
        <p:spPr/>
        <p:txBody>
          <a:bodyPr/>
          <a:lstStyle/>
          <a:p>
            <a:fld id="{3CD55CBC-DA71-483C-852A-968FE037E469}" type="slidenum">
              <a:rPr lang="en-US" smtClean="0"/>
              <a:t>7</a:t>
            </a:fld>
            <a:endParaRPr lang="en-US"/>
          </a:p>
        </p:txBody>
      </p:sp>
    </p:spTree>
    <p:extLst>
      <p:ext uri="{BB962C8B-B14F-4D97-AF65-F5344CB8AC3E}">
        <p14:creationId xmlns:p14="http://schemas.microsoft.com/office/powerpoint/2010/main" val="4057059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La información médica o las condiciones de salud del empleado son confidenciales y tienen derecho a protección.  Los empleados de supervisión y gerencia tienen prohibido relacionarse con los empleados con respecto a la discapacidad, la adaptación y los asuntos relacionados con la medicina.  Las consultas sobre adaptaciones deben dirigirse a un miembro del departamento de recursos humanos.  Estas consultas deben estar relacionadas con el trabajo y ser coherentes con la necesidad del negocio.</a:t>
            </a:r>
            <a:endParaRPr lang="en-US" dirty="0"/>
          </a:p>
        </p:txBody>
      </p:sp>
      <p:sp>
        <p:nvSpPr>
          <p:cNvPr id="4" name="Slide Number Placeholder 3"/>
          <p:cNvSpPr>
            <a:spLocks noGrp="1"/>
          </p:cNvSpPr>
          <p:nvPr>
            <p:ph type="sldNum" sz="quarter" idx="5"/>
          </p:nvPr>
        </p:nvSpPr>
        <p:spPr/>
        <p:txBody>
          <a:bodyPr/>
          <a:lstStyle/>
          <a:p>
            <a:fld id="{3CD55CBC-DA71-483C-852A-968FE037E469}" type="slidenum">
              <a:rPr lang="en-US" smtClean="0"/>
              <a:t>8</a:t>
            </a:fld>
            <a:endParaRPr lang="en-US"/>
          </a:p>
        </p:txBody>
      </p:sp>
    </p:spTree>
    <p:extLst>
      <p:ext uri="{BB962C8B-B14F-4D97-AF65-F5344CB8AC3E}">
        <p14:creationId xmlns:p14="http://schemas.microsoft.com/office/powerpoint/2010/main" val="3459983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Los empleados deben abstenerse de compartir su información médica o de salud con cualquier persona fuera del Departamento de Recursos Humanos. Toda la información médica debe mantenerse confidencial y enviarse inmediatamente por medios seguros al Representante Regional de Recursos Humanos correspondiente para la región correspondiente.</a:t>
            </a:r>
            <a:endParaRPr lang="en-US" dirty="0"/>
          </a:p>
        </p:txBody>
      </p:sp>
      <p:sp>
        <p:nvSpPr>
          <p:cNvPr id="4" name="Slide Number Placeholder 3"/>
          <p:cNvSpPr>
            <a:spLocks noGrp="1"/>
          </p:cNvSpPr>
          <p:nvPr>
            <p:ph type="sldNum" sz="quarter" idx="5"/>
          </p:nvPr>
        </p:nvSpPr>
        <p:spPr/>
        <p:txBody>
          <a:bodyPr/>
          <a:lstStyle/>
          <a:p>
            <a:fld id="{3CD55CBC-DA71-483C-852A-968FE037E469}" type="slidenum">
              <a:rPr lang="en-US" smtClean="0"/>
              <a:t>9</a:t>
            </a:fld>
            <a:endParaRPr lang="en-US"/>
          </a:p>
        </p:txBody>
      </p:sp>
    </p:spTree>
    <p:extLst>
      <p:ext uri="{BB962C8B-B14F-4D97-AF65-F5344CB8AC3E}">
        <p14:creationId xmlns:p14="http://schemas.microsoft.com/office/powerpoint/2010/main" val="908573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2000" y="2893613"/>
            <a:ext cx="7772400" cy="628650"/>
          </a:xfrm>
        </p:spPr>
        <p:txBody>
          <a:bodyPr>
            <a:noAutofit/>
          </a:bodyPr>
          <a:lstStyle>
            <a:lvl1pPr algn="ctr">
              <a:defRPr sz="3600" b="1" cap="none">
                <a:solidFill>
                  <a:srgbClr val="002A5C"/>
                </a:solidFill>
                <a:effectLst/>
              </a:defRPr>
            </a:lvl1pPr>
          </a:lstStyle>
          <a:p>
            <a:r>
              <a:rPr lang="en-US" dirty="0"/>
              <a:t>TOTAL QUALITY PARTNER</a:t>
            </a:r>
          </a:p>
        </p:txBody>
      </p:sp>
    </p:spTree>
    <p:extLst>
      <p:ext uri="{BB962C8B-B14F-4D97-AF65-F5344CB8AC3E}">
        <p14:creationId xmlns:p14="http://schemas.microsoft.com/office/powerpoint/2010/main" val="58841776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2000" y="2893613"/>
            <a:ext cx="7772400" cy="628650"/>
          </a:xfrm>
        </p:spPr>
        <p:txBody>
          <a:bodyPr>
            <a:noAutofit/>
          </a:bodyPr>
          <a:lstStyle>
            <a:lvl1pPr algn="ctr">
              <a:defRPr sz="3600" b="1" cap="none">
                <a:solidFill>
                  <a:srgbClr val="002A5C"/>
                </a:solidFill>
                <a:effectLst/>
              </a:defRPr>
            </a:lvl1pPr>
          </a:lstStyle>
          <a:p>
            <a:r>
              <a:rPr lang="en-US" dirty="0"/>
              <a:t>TOTAL QUALITY PARTNER</a:t>
            </a:r>
          </a:p>
        </p:txBody>
      </p:sp>
    </p:spTree>
    <p:extLst>
      <p:ext uri="{BB962C8B-B14F-4D97-AF65-F5344CB8AC3E}">
        <p14:creationId xmlns:p14="http://schemas.microsoft.com/office/powerpoint/2010/main" val="88805445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3"/>
          </p:nvPr>
        </p:nvSpPr>
        <p:spPr>
          <a:xfrm>
            <a:off x="762000" y="1600200"/>
            <a:ext cx="8077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3067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62000" y="1535113"/>
            <a:ext cx="3962400" cy="63976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800600" y="1535113"/>
            <a:ext cx="4038600" cy="63976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10"/>
          <p:cNvSpPr>
            <a:spLocks noGrp="1"/>
          </p:cNvSpPr>
          <p:nvPr>
            <p:ph type="body" sz="quarter" idx="10"/>
          </p:nvPr>
        </p:nvSpPr>
        <p:spPr>
          <a:xfrm>
            <a:off x="762000" y="2286000"/>
            <a:ext cx="39624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p:cNvSpPr>
            <a:spLocks noGrp="1"/>
          </p:cNvSpPr>
          <p:nvPr>
            <p:ph type="body" sz="quarter" idx="11"/>
          </p:nvPr>
        </p:nvSpPr>
        <p:spPr>
          <a:xfrm>
            <a:off x="4800600" y="2286000"/>
            <a:ext cx="40386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1337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Large Photo">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5410200" cy="6858000"/>
          </a:xfrm>
        </p:spPr>
        <p:txBody>
          <a:bodyPr/>
          <a:lstStyle>
            <a:lvl1pPr marL="0" indent="0">
              <a:buNone/>
              <a:defRPr b="1">
                <a:effectLst/>
              </a:defRPr>
            </a:lvl1pPr>
            <a:lvl4pPr marL="1371600" indent="0">
              <a:buNone/>
              <a:defRPr/>
            </a:lvl4pPr>
          </a:lstStyle>
          <a:p>
            <a:endParaRPr lang="en-US" dirty="0"/>
          </a:p>
          <a:p>
            <a:endParaRPr lang="en-US" dirty="0"/>
          </a:p>
          <a:p>
            <a:r>
              <a:rPr lang="en-US" dirty="0"/>
              <a:t>	PLEASE INSERT A SCREEN 			SHOT OF SOLAR</a:t>
            </a:r>
          </a:p>
        </p:txBody>
      </p:sp>
      <p:sp>
        <p:nvSpPr>
          <p:cNvPr id="11" name="Title 10"/>
          <p:cNvSpPr>
            <a:spLocks noGrp="1"/>
          </p:cNvSpPr>
          <p:nvPr>
            <p:ph type="title" hasCustomPrompt="1"/>
          </p:nvPr>
        </p:nvSpPr>
        <p:spPr>
          <a:xfrm>
            <a:off x="5562600" y="76200"/>
            <a:ext cx="3352800" cy="914400"/>
          </a:xfrm>
        </p:spPr>
        <p:txBody>
          <a:bodyPr>
            <a:normAutofit/>
          </a:bodyPr>
          <a:lstStyle>
            <a:lvl1pPr>
              <a:defRPr sz="3200" baseline="0"/>
            </a:lvl1pPr>
          </a:lstStyle>
          <a:p>
            <a:r>
              <a:rPr lang="en-US" dirty="0"/>
              <a:t>Title of slide</a:t>
            </a:r>
          </a:p>
        </p:txBody>
      </p:sp>
      <p:sp>
        <p:nvSpPr>
          <p:cNvPr id="13" name="Text Placeholder 12"/>
          <p:cNvSpPr>
            <a:spLocks noGrp="1"/>
          </p:cNvSpPr>
          <p:nvPr>
            <p:ph type="body" sz="quarter" idx="11"/>
          </p:nvPr>
        </p:nvSpPr>
        <p:spPr>
          <a:xfrm>
            <a:off x="5638800" y="1219200"/>
            <a:ext cx="3276600" cy="5105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5685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Large Photo">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5410200" cy="6858000"/>
          </a:xfrm>
        </p:spPr>
        <p:txBody>
          <a:bodyPr/>
          <a:lstStyle>
            <a:lvl1pPr marL="0" indent="0">
              <a:buNone/>
              <a:defRPr b="1">
                <a:effectLst/>
              </a:defRPr>
            </a:lvl1pPr>
            <a:lvl4pPr marL="1371600" indent="0">
              <a:buNone/>
              <a:defRPr/>
            </a:lvl4pPr>
          </a:lstStyle>
          <a:p>
            <a:endParaRPr lang="en-US" dirty="0"/>
          </a:p>
          <a:p>
            <a:endParaRPr lang="en-US" dirty="0"/>
          </a:p>
          <a:p>
            <a:r>
              <a:rPr lang="en-US" dirty="0"/>
              <a:t>	PLEASE INSERT A SCREEN 			SHOT OF SOLAR</a:t>
            </a:r>
          </a:p>
        </p:txBody>
      </p:sp>
      <p:sp>
        <p:nvSpPr>
          <p:cNvPr id="11" name="Title 10"/>
          <p:cNvSpPr>
            <a:spLocks noGrp="1"/>
          </p:cNvSpPr>
          <p:nvPr>
            <p:ph type="title" hasCustomPrompt="1"/>
          </p:nvPr>
        </p:nvSpPr>
        <p:spPr>
          <a:xfrm>
            <a:off x="5562600" y="76200"/>
            <a:ext cx="3352800" cy="914400"/>
          </a:xfrm>
        </p:spPr>
        <p:txBody>
          <a:bodyPr>
            <a:normAutofit/>
          </a:bodyPr>
          <a:lstStyle>
            <a:lvl1pPr>
              <a:defRPr sz="3200" baseline="0"/>
            </a:lvl1pPr>
          </a:lstStyle>
          <a:p>
            <a:r>
              <a:rPr lang="en-US" dirty="0"/>
              <a:t>Title of slide</a:t>
            </a:r>
          </a:p>
        </p:txBody>
      </p:sp>
      <p:sp>
        <p:nvSpPr>
          <p:cNvPr id="13" name="Text Placeholder 12"/>
          <p:cNvSpPr>
            <a:spLocks noGrp="1"/>
          </p:cNvSpPr>
          <p:nvPr>
            <p:ph type="body" sz="quarter" idx="11"/>
          </p:nvPr>
        </p:nvSpPr>
        <p:spPr>
          <a:xfrm>
            <a:off x="5638800" y="1219200"/>
            <a:ext cx="3276600" cy="5105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3761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Wide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3"/>
          <p:cNvSpPr>
            <a:spLocks noGrp="1"/>
          </p:cNvSpPr>
          <p:nvPr>
            <p:ph type="pic" sz="quarter" idx="10" hasCustomPrompt="1"/>
          </p:nvPr>
        </p:nvSpPr>
        <p:spPr>
          <a:xfrm>
            <a:off x="838200" y="1676400"/>
            <a:ext cx="7924800" cy="2743200"/>
          </a:xfrm>
          <a:noFill/>
          <a:ln w="127000" cap="sq">
            <a:solidFill>
              <a:srgbClr val="FFFFFF"/>
            </a:solidFill>
            <a:miter lim="800000"/>
          </a:ln>
          <a:effectLst>
            <a:outerShdw blurRad="54991" dist="17780" dir="5400000" algn="ctr" rotWithShape="0">
              <a:srgbClr val="000000">
                <a:alpha val="40000"/>
              </a:srgbClr>
            </a:outerShdw>
          </a:effectLst>
          <a:scene3d>
            <a:camera prst="orthographicFront"/>
            <a:lightRig rig="threePt" dir="t">
              <a:rot lat="0" lon="0" rev="7200000"/>
            </a:lightRig>
          </a:scene3d>
          <a:sp3d>
            <a:bevelT w="25400" h="19050"/>
          </a:sp3d>
        </p:spPr>
        <p:txBody>
          <a:bodyPr/>
          <a:lstStyle>
            <a:lvl1pPr marL="0" indent="0">
              <a:buNone/>
              <a:defRPr>
                <a:effectLst/>
              </a:defRPr>
            </a:lvl1pPr>
          </a:lstStyle>
          <a:p>
            <a:r>
              <a:rPr lang="en-US" dirty="0"/>
              <a:t>PLEASE INSERT A SCREEN SHOT OF SOLAR</a:t>
            </a:r>
          </a:p>
        </p:txBody>
      </p:sp>
      <p:sp>
        <p:nvSpPr>
          <p:cNvPr id="6" name="Text Placeholder 5"/>
          <p:cNvSpPr>
            <a:spLocks noGrp="1"/>
          </p:cNvSpPr>
          <p:nvPr>
            <p:ph type="body" sz="quarter" idx="11"/>
          </p:nvPr>
        </p:nvSpPr>
        <p:spPr>
          <a:xfrm>
            <a:off x="838200" y="4724400"/>
            <a:ext cx="7924800" cy="1828800"/>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2343463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 y="0"/>
            <a:ext cx="9143025" cy="6858000"/>
          </a:xfrm>
          <a:prstGeom prst="rect">
            <a:avLst/>
          </a:prstGeom>
        </p:spPr>
      </p:pic>
      <p:sp>
        <p:nvSpPr>
          <p:cNvPr id="2" name="Title 1"/>
          <p:cNvSpPr>
            <a:spLocks noGrp="1"/>
          </p:cNvSpPr>
          <p:nvPr>
            <p:ph type="ctrTitle" hasCustomPrompt="1"/>
          </p:nvPr>
        </p:nvSpPr>
        <p:spPr>
          <a:xfrm>
            <a:off x="762000" y="3352800"/>
            <a:ext cx="7772400" cy="1068787"/>
          </a:xfrm>
        </p:spPr>
        <p:txBody>
          <a:bodyPr>
            <a:noAutofit/>
          </a:bodyPr>
          <a:lstStyle>
            <a:lvl1pPr algn="ctr">
              <a:defRPr sz="3600" b="1" cap="none">
                <a:solidFill>
                  <a:srgbClr val="F9F9F9"/>
                </a:solidFill>
                <a:effectLst/>
              </a:defRPr>
            </a:lvl1pPr>
          </a:lstStyle>
          <a:p>
            <a:r>
              <a:rPr lang="en-US" dirty="0"/>
              <a:t>Total Quality Partner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8187" y="1066800"/>
            <a:ext cx="4700026" cy="1335027"/>
          </a:xfrm>
          <a:prstGeom prst="rect">
            <a:avLst/>
          </a:prstGeom>
        </p:spPr>
      </p:pic>
    </p:spTree>
    <p:extLst>
      <p:ext uri="{BB962C8B-B14F-4D97-AF65-F5344CB8AC3E}">
        <p14:creationId xmlns:p14="http://schemas.microsoft.com/office/powerpoint/2010/main" val="2699713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8077200" cy="1219200"/>
          </a:xfrm>
        </p:spPr>
        <p:txBody>
          <a:bodyPr/>
          <a:lstStyle/>
          <a:p>
            <a:r>
              <a:rPr lang="en-US"/>
              <a:t>Click to edit Master title style</a:t>
            </a:r>
          </a:p>
        </p:txBody>
      </p:sp>
      <p:sp>
        <p:nvSpPr>
          <p:cNvPr id="8" name="Text Placeholder 7"/>
          <p:cNvSpPr>
            <a:spLocks noGrp="1"/>
          </p:cNvSpPr>
          <p:nvPr>
            <p:ph type="body" sz="quarter" idx="13"/>
          </p:nvPr>
        </p:nvSpPr>
        <p:spPr>
          <a:xfrm>
            <a:off x="762000" y="1600200"/>
            <a:ext cx="80772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261369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8077200" cy="12192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62000" y="1828800"/>
            <a:ext cx="3962400" cy="609599"/>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4800600" y="1828800"/>
            <a:ext cx="4038600" cy="609600"/>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Text Placeholder 10"/>
          <p:cNvSpPr>
            <a:spLocks noGrp="1"/>
          </p:cNvSpPr>
          <p:nvPr>
            <p:ph type="body" sz="quarter" idx="10"/>
          </p:nvPr>
        </p:nvSpPr>
        <p:spPr>
          <a:xfrm>
            <a:off x="762000" y="2590800"/>
            <a:ext cx="3962400" cy="381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p:cNvSpPr>
            <a:spLocks noGrp="1"/>
          </p:cNvSpPr>
          <p:nvPr>
            <p:ph type="body" sz="quarter" idx="11"/>
          </p:nvPr>
        </p:nvSpPr>
        <p:spPr>
          <a:xfrm>
            <a:off x="4800600" y="2590800"/>
            <a:ext cx="4038600" cy="381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4038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8077200" cy="1219200"/>
          </a:xfrm>
        </p:spPr>
        <p:txBody>
          <a:bodyPr/>
          <a:lstStyle/>
          <a:p>
            <a:r>
              <a:rPr lang="en-US"/>
              <a:t>Click to edit Master title style</a:t>
            </a:r>
          </a:p>
        </p:txBody>
      </p:sp>
    </p:spTree>
    <p:extLst>
      <p:ext uri="{BB962C8B-B14F-4D97-AF65-F5344CB8AC3E}">
        <p14:creationId xmlns:p14="http://schemas.microsoft.com/office/powerpoint/2010/main" val="1847997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3"/>
          </p:nvPr>
        </p:nvSpPr>
        <p:spPr>
          <a:xfrm>
            <a:off x="762000" y="1600200"/>
            <a:ext cx="8077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4230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547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257800"/>
            <a:ext cx="5486400" cy="566738"/>
          </a:xfrm>
        </p:spPr>
        <p:txBody>
          <a:bodyPr anchor="b"/>
          <a:lstStyle>
            <a:lvl1pPr algn="l">
              <a:defRPr sz="2000" b="1">
                <a:solidFill>
                  <a:srgbClr val="B2BB1C"/>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792288" y="1600200"/>
            <a:ext cx="5486400" cy="3581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792288" y="58245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9194789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Large Photo">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28600" y="1676400"/>
            <a:ext cx="5410200" cy="5638800"/>
          </a:xfrm>
        </p:spPr>
        <p:txBody>
          <a:bodyPr/>
          <a:lstStyle>
            <a:lvl1pPr marL="0" indent="0">
              <a:buNone/>
              <a:defRPr b="1">
                <a:effectLst/>
              </a:defRPr>
            </a:lvl1pPr>
            <a:lvl4pPr marL="1371600" indent="0">
              <a:buNone/>
              <a:defRPr/>
            </a:lvl4pPr>
          </a:lstStyle>
          <a:p>
            <a:r>
              <a:rPr lang="en-US"/>
              <a:t>Click icon to add picture</a:t>
            </a:r>
            <a:endParaRPr lang="en-US" dirty="0"/>
          </a:p>
        </p:txBody>
      </p:sp>
      <p:sp>
        <p:nvSpPr>
          <p:cNvPr id="11" name="Title 10"/>
          <p:cNvSpPr>
            <a:spLocks noGrp="1"/>
          </p:cNvSpPr>
          <p:nvPr>
            <p:ph type="title" hasCustomPrompt="1"/>
          </p:nvPr>
        </p:nvSpPr>
        <p:spPr>
          <a:xfrm>
            <a:off x="762000" y="76200"/>
            <a:ext cx="8153400" cy="1143000"/>
          </a:xfrm>
        </p:spPr>
        <p:txBody>
          <a:bodyPr>
            <a:normAutofit/>
          </a:bodyPr>
          <a:lstStyle>
            <a:lvl1pPr>
              <a:defRPr sz="3200" baseline="0"/>
            </a:lvl1pPr>
          </a:lstStyle>
          <a:p>
            <a:r>
              <a:rPr lang="en-US" dirty="0"/>
              <a:t>Title of slide</a:t>
            </a:r>
          </a:p>
        </p:txBody>
      </p:sp>
      <p:sp>
        <p:nvSpPr>
          <p:cNvPr id="13" name="Text Placeholder 12"/>
          <p:cNvSpPr>
            <a:spLocks noGrp="1"/>
          </p:cNvSpPr>
          <p:nvPr>
            <p:ph type="body" sz="quarter" idx="11"/>
          </p:nvPr>
        </p:nvSpPr>
        <p:spPr>
          <a:xfrm>
            <a:off x="5638800" y="1752600"/>
            <a:ext cx="3276600"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980773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1_Large Photo">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1752600"/>
            <a:ext cx="5410200" cy="4572000"/>
          </a:xfrm>
        </p:spPr>
        <p:txBody>
          <a:bodyPr/>
          <a:lstStyle>
            <a:lvl1pPr marL="0" indent="0">
              <a:buNone/>
              <a:defRPr b="1">
                <a:effectLst/>
              </a:defRPr>
            </a:lvl1pPr>
            <a:lvl4pPr marL="1371600" indent="0">
              <a:buNone/>
              <a:defRPr/>
            </a:lvl4pPr>
          </a:lstStyle>
          <a:p>
            <a:r>
              <a:rPr lang="en-US"/>
              <a:t>Click icon to add picture</a:t>
            </a:r>
            <a:endParaRPr lang="en-US" dirty="0"/>
          </a:p>
        </p:txBody>
      </p:sp>
      <p:sp>
        <p:nvSpPr>
          <p:cNvPr id="11" name="Title 10"/>
          <p:cNvSpPr>
            <a:spLocks noGrp="1"/>
          </p:cNvSpPr>
          <p:nvPr>
            <p:ph type="title" hasCustomPrompt="1"/>
          </p:nvPr>
        </p:nvSpPr>
        <p:spPr>
          <a:xfrm>
            <a:off x="762000" y="76200"/>
            <a:ext cx="8153400" cy="1143000"/>
          </a:xfrm>
        </p:spPr>
        <p:txBody>
          <a:bodyPr>
            <a:normAutofit/>
          </a:bodyPr>
          <a:lstStyle>
            <a:lvl1pPr>
              <a:defRPr sz="3200" baseline="0"/>
            </a:lvl1pPr>
          </a:lstStyle>
          <a:p>
            <a:r>
              <a:rPr lang="en-US" dirty="0"/>
              <a:t>Title of slide</a:t>
            </a:r>
          </a:p>
        </p:txBody>
      </p:sp>
      <p:sp>
        <p:nvSpPr>
          <p:cNvPr id="13" name="Text Placeholder 12"/>
          <p:cNvSpPr>
            <a:spLocks noGrp="1"/>
          </p:cNvSpPr>
          <p:nvPr>
            <p:ph type="body" sz="quarter" idx="11"/>
          </p:nvPr>
        </p:nvSpPr>
        <p:spPr>
          <a:xfrm>
            <a:off x="5638800" y="1752600"/>
            <a:ext cx="32766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5104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Wide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3"/>
          <p:cNvSpPr>
            <a:spLocks noGrp="1"/>
          </p:cNvSpPr>
          <p:nvPr>
            <p:ph type="pic" sz="quarter" idx="10"/>
          </p:nvPr>
        </p:nvSpPr>
        <p:spPr>
          <a:xfrm>
            <a:off x="838200" y="1676400"/>
            <a:ext cx="7924800" cy="2743200"/>
          </a:xfrm>
          <a:noFill/>
          <a:ln w="127000" cap="sq">
            <a:solidFill>
              <a:srgbClr val="FFFFFF"/>
            </a:solidFill>
            <a:miter lim="800000"/>
          </a:ln>
          <a:effectLst>
            <a:outerShdw blurRad="54991" dist="17780" dir="5400000" algn="ctr" rotWithShape="0">
              <a:srgbClr val="000000">
                <a:alpha val="40000"/>
              </a:srgbClr>
            </a:outerShdw>
          </a:effectLst>
          <a:scene3d>
            <a:camera prst="orthographicFront"/>
            <a:lightRig rig="threePt" dir="t">
              <a:rot lat="0" lon="0" rev="7200000"/>
            </a:lightRig>
          </a:scene3d>
          <a:sp3d>
            <a:bevelT w="25400" h="19050"/>
          </a:sp3d>
        </p:spPr>
        <p:txBody>
          <a:bodyPr/>
          <a:lstStyle>
            <a:lvl1pPr marL="0" indent="0">
              <a:buNone/>
              <a:defRPr>
                <a:effectLst/>
              </a:defRPr>
            </a:lvl1pPr>
          </a:lstStyle>
          <a:p>
            <a:r>
              <a:rPr lang="en-US"/>
              <a:t>Click icon to add picture</a:t>
            </a:r>
            <a:endParaRPr lang="en-US" dirty="0"/>
          </a:p>
        </p:txBody>
      </p:sp>
      <p:sp>
        <p:nvSpPr>
          <p:cNvPr id="6" name="Text Placeholder 5"/>
          <p:cNvSpPr>
            <a:spLocks noGrp="1"/>
          </p:cNvSpPr>
          <p:nvPr>
            <p:ph type="body" sz="quarter" idx="11"/>
          </p:nvPr>
        </p:nvSpPr>
        <p:spPr>
          <a:xfrm>
            <a:off x="838200" y="4724400"/>
            <a:ext cx="7924800" cy="1828800"/>
          </a:xfrm>
        </p:spPr>
        <p:txBody>
          <a:bodyPr/>
          <a:lstStyle>
            <a:lvl1pPr marL="0" indent="0">
              <a:buNone/>
              <a:defRPr/>
            </a:lvl1pPr>
          </a:lstStyle>
          <a:p>
            <a:pPr lvl="0"/>
            <a:r>
              <a:rPr lang="en-US"/>
              <a:t>Edit Master text styles</a:t>
            </a:r>
          </a:p>
        </p:txBody>
      </p:sp>
    </p:spTree>
    <p:extLst>
      <p:ext uri="{BB962C8B-B14F-4D97-AF65-F5344CB8AC3E}">
        <p14:creationId xmlns:p14="http://schemas.microsoft.com/office/powerpoint/2010/main" val="28041840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95600" y="2971800"/>
            <a:ext cx="5867400" cy="1219200"/>
          </a:xfrm>
        </p:spPr>
        <p:txBody>
          <a:bodyPr/>
          <a:lstStyle>
            <a:lvl1pPr algn="ctr">
              <a:defRPr>
                <a:solidFill>
                  <a:srgbClr val="002A5C"/>
                </a:solidFill>
              </a:defRPr>
            </a:lvl1pPr>
          </a:lstStyle>
          <a:p>
            <a:r>
              <a:rPr lang="en-US" dirty="0"/>
              <a:t>Click to edit title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4443" y="762000"/>
            <a:ext cx="4489713" cy="114300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 y="0"/>
            <a:ext cx="9143025" cy="6858000"/>
          </a:xfrm>
          <a:prstGeom prst="rect">
            <a:avLst/>
          </a:prstGeom>
        </p:spPr>
      </p:pic>
    </p:spTree>
    <p:extLst>
      <p:ext uri="{BB962C8B-B14F-4D97-AF65-F5344CB8AC3E}">
        <p14:creationId xmlns:p14="http://schemas.microsoft.com/office/powerpoint/2010/main" val="33327124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8077200" cy="12192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62000" y="1535113"/>
            <a:ext cx="3962400" cy="63976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4800600" y="1535113"/>
            <a:ext cx="4038600" cy="63976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Text Placeholder 10"/>
          <p:cNvSpPr>
            <a:spLocks noGrp="1"/>
          </p:cNvSpPr>
          <p:nvPr>
            <p:ph type="body" sz="quarter" idx="10"/>
          </p:nvPr>
        </p:nvSpPr>
        <p:spPr>
          <a:xfrm>
            <a:off x="762000" y="2286000"/>
            <a:ext cx="3962400" cy="381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p:cNvSpPr>
            <a:spLocks noGrp="1"/>
          </p:cNvSpPr>
          <p:nvPr>
            <p:ph type="body" sz="quarter" idx="11"/>
          </p:nvPr>
        </p:nvSpPr>
        <p:spPr>
          <a:xfrm>
            <a:off x="4800600" y="2286000"/>
            <a:ext cx="4038600" cy="381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85041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2_Large Photo">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1752600"/>
            <a:ext cx="5410200" cy="4876800"/>
          </a:xfrm>
        </p:spPr>
        <p:txBody>
          <a:bodyPr/>
          <a:lstStyle>
            <a:lvl1pPr marL="0" indent="0">
              <a:buNone/>
              <a:defRPr b="1">
                <a:effectLst/>
              </a:defRPr>
            </a:lvl1pPr>
            <a:lvl4pPr marL="1371600" indent="0">
              <a:buNone/>
              <a:defRPr/>
            </a:lvl4pPr>
          </a:lstStyle>
          <a:p>
            <a:r>
              <a:rPr lang="en-US"/>
              <a:t>Click icon to add picture</a:t>
            </a:r>
            <a:endParaRPr lang="en-US" dirty="0"/>
          </a:p>
        </p:txBody>
      </p:sp>
      <p:sp>
        <p:nvSpPr>
          <p:cNvPr id="11" name="Title 10"/>
          <p:cNvSpPr>
            <a:spLocks noGrp="1"/>
          </p:cNvSpPr>
          <p:nvPr>
            <p:ph type="title" hasCustomPrompt="1"/>
          </p:nvPr>
        </p:nvSpPr>
        <p:spPr>
          <a:xfrm>
            <a:off x="762000" y="0"/>
            <a:ext cx="8153400" cy="1219200"/>
          </a:xfrm>
        </p:spPr>
        <p:txBody>
          <a:bodyPr>
            <a:normAutofit/>
          </a:bodyPr>
          <a:lstStyle>
            <a:lvl1pPr>
              <a:defRPr sz="3200" baseline="0"/>
            </a:lvl1pPr>
          </a:lstStyle>
          <a:p>
            <a:r>
              <a:rPr lang="en-US" dirty="0"/>
              <a:t>Title of slide</a:t>
            </a:r>
          </a:p>
        </p:txBody>
      </p:sp>
      <p:sp>
        <p:nvSpPr>
          <p:cNvPr id="13" name="Text Placeholder 12"/>
          <p:cNvSpPr>
            <a:spLocks noGrp="1"/>
          </p:cNvSpPr>
          <p:nvPr>
            <p:ph type="body" sz="quarter" idx="11"/>
          </p:nvPr>
        </p:nvSpPr>
        <p:spPr>
          <a:xfrm>
            <a:off x="5638800" y="1752600"/>
            <a:ext cx="32766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45235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3_Large Photo">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1752600"/>
            <a:ext cx="5410200" cy="5105400"/>
          </a:xfrm>
        </p:spPr>
        <p:txBody>
          <a:bodyPr/>
          <a:lstStyle>
            <a:lvl1pPr marL="0" indent="0">
              <a:buNone/>
              <a:defRPr b="1">
                <a:effectLst/>
              </a:defRPr>
            </a:lvl1pPr>
            <a:lvl4pPr marL="1371600" indent="0">
              <a:buNone/>
              <a:defRPr/>
            </a:lvl4pPr>
          </a:lstStyle>
          <a:p>
            <a:r>
              <a:rPr lang="en-US"/>
              <a:t>Click icon to add picture</a:t>
            </a:r>
            <a:endParaRPr lang="en-US" dirty="0"/>
          </a:p>
        </p:txBody>
      </p:sp>
      <p:sp>
        <p:nvSpPr>
          <p:cNvPr id="11" name="Title 10"/>
          <p:cNvSpPr>
            <a:spLocks noGrp="1"/>
          </p:cNvSpPr>
          <p:nvPr>
            <p:ph type="title" hasCustomPrompt="1"/>
          </p:nvPr>
        </p:nvSpPr>
        <p:spPr>
          <a:xfrm>
            <a:off x="762000" y="228600"/>
            <a:ext cx="8153400" cy="838200"/>
          </a:xfrm>
        </p:spPr>
        <p:txBody>
          <a:bodyPr>
            <a:normAutofit/>
          </a:bodyPr>
          <a:lstStyle>
            <a:lvl1pPr>
              <a:defRPr sz="3200" baseline="0"/>
            </a:lvl1pPr>
          </a:lstStyle>
          <a:p>
            <a:r>
              <a:rPr lang="en-US" dirty="0"/>
              <a:t>Title of slide</a:t>
            </a:r>
          </a:p>
        </p:txBody>
      </p:sp>
      <p:sp>
        <p:nvSpPr>
          <p:cNvPr id="13" name="Text Placeholder 12"/>
          <p:cNvSpPr>
            <a:spLocks noGrp="1"/>
          </p:cNvSpPr>
          <p:nvPr>
            <p:ph type="body" sz="quarter" idx="11"/>
          </p:nvPr>
        </p:nvSpPr>
        <p:spPr>
          <a:xfrm>
            <a:off x="5638800" y="1752600"/>
            <a:ext cx="3276600"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93670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1_Wide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3"/>
          <p:cNvSpPr>
            <a:spLocks noGrp="1"/>
          </p:cNvSpPr>
          <p:nvPr>
            <p:ph type="pic" sz="quarter" idx="10"/>
          </p:nvPr>
        </p:nvSpPr>
        <p:spPr>
          <a:xfrm>
            <a:off x="838200" y="1676400"/>
            <a:ext cx="7924800" cy="2743200"/>
          </a:xfrm>
          <a:noFill/>
          <a:ln w="127000" cap="sq">
            <a:solidFill>
              <a:srgbClr val="FFFFFF"/>
            </a:solidFill>
            <a:miter lim="800000"/>
          </a:ln>
          <a:effectLst>
            <a:outerShdw blurRad="54991" dist="17780" dir="5400000" algn="ctr" rotWithShape="0">
              <a:srgbClr val="000000">
                <a:alpha val="40000"/>
              </a:srgbClr>
            </a:outerShdw>
          </a:effectLst>
          <a:scene3d>
            <a:camera prst="orthographicFront"/>
            <a:lightRig rig="threePt" dir="t">
              <a:rot lat="0" lon="0" rev="7200000"/>
            </a:lightRig>
          </a:scene3d>
          <a:sp3d>
            <a:bevelT w="25400" h="19050"/>
          </a:sp3d>
        </p:spPr>
        <p:txBody>
          <a:bodyPr/>
          <a:lstStyle>
            <a:lvl1pPr marL="0" indent="0">
              <a:buNone/>
              <a:defRPr>
                <a:effectLst/>
              </a:defRPr>
            </a:lvl1pPr>
          </a:lstStyle>
          <a:p>
            <a:r>
              <a:rPr lang="en-US"/>
              <a:t>Click icon to add picture</a:t>
            </a:r>
            <a:endParaRPr lang="en-US" dirty="0"/>
          </a:p>
        </p:txBody>
      </p:sp>
      <p:sp>
        <p:nvSpPr>
          <p:cNvPr id="6" name="Text Placeholder 5"/>
          <p:cNvSpPr>
            <a:spLocks noGrp="1"/>
          </p:cNvSpPr>
          <p:nvPr>
            <p:ph type="body" sz="quarter" idx="11"/>
          </p:nvPr>
        </p:nvSpPr>
        <p:spPr>
          <a:xfrm>
            <a:off x="838200" y="4724400"/>
            <a:ext cx="7924800" cy="1828800"/>
          </a:xfrm>
        </p:spPr>
        <p:txBody>
          <a:bodyPr/>
          <a:lstStyle>
            <a:lvl1pPr marL="0" indent="0">
              <a:buNone/>
              <a:defRPr/>
            </a:lvl1pPr>
          </a:lstStyle>
          <a:p>
            <a:pPr lvl="0"/>
            <a:r>
              <a:rPr lang="en-US"/>
              <a:t>Edit Master text styles</a:t>
            </a:r>
          </a:p>
        </p:txBody>
      </p:sp>
    </p:spTree>
    <p:extLst>
      <p:ext uri="{BB962C8B-B14F-4D97-AF65-F5344CB8AC3E}">
        <p14:creationId xmlns:p14="http://schemas.microsoft.com/office/powerpoint/2010/main" val="2751330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62000" y="1535113"/>
            <a:ext cx="3962400" cy="63976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800600" y="1535113"/>
            <a:ext cx="4038600" cy="63976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10"/>
          <p:cNvSpPr>
            <a:spLocks noGrp="1"/>
          </p:cNvSpPr>
          <p:nvPr>
            <p:ph type="body" sz="quarter" idx="10"/>
          </p:nvPr>
        </p:nvSpPr>
        <p:spPr>
          <a:xfrm>
            <a:off x="762000" y="2286000"/>
            <a:ext cx="39624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p:cNvSpPr>
            <a:spLocks noGrp="1"/>
          </p:cNvSpPr>
          <p:nvPr>
            <p:ph type="body" sz="quarter" idx="11"/>
          </p:nvPr>
        </p:nvSpPr>
        <p:spPr>
          <a:xfrm>
            <a:off x="4800600" y="2286000"/>
            <a:ext cx="40386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58825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
            <a:ext cx="7924800" cy="1219200"/>
          </a:xfrm>
        </p:spPr>
        <p:txBody>
          <a:bodyPr/>
          <a:lstStyle/>
          <a:p>
            <a:r>
              <a:rPr lang="en-US"/>
              <a:t>Click to edit Master title style</a:t>
            </a:r>
          </a:p>
        </p:txBody>
      </p:sp>
      <p:sp>
        <p:nvSpPr>
          <p:cNvPr id="3" name="Text Placeholder 2"/>
          <p:cNvSpPr>
            <a:spLocks noGrp="1"/>
          </p:cNvSpPr>
          <p:nvPr>
            <p:ph type="body" sz="half" idx="1"/>
          </p:nvPr>
        </p:nvSpPr>
        <p:spPr>
          <a:xfrm>
            <a:off x="457200" y="1828800"/>
            <a:ext cx="40386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40386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14059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981200"/>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4460875"/>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 2017 Stratosphere Quality. CONFIDENTIAL - All rights reserved</a:t>
            </a:r>
            <a:endParaRPr lang="en-US" dirty="0"/>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129255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66267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156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41152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Large Photo">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5410200" cy="6858000"/>
          </a:xfrm>
        </p:spPr>
        <p:txBody>
          <a:bodyPr/>
          <a:lstStyle>
            <a:lvl1pPr marL="0" indent="0">
              <a:buNone/>
              <a:defRPr b="1">
                <a:effectLst/>
              </a:defRPr>
            </a:lvl1pPr>
            <a:lvl4pPr marL="1371600" indent="0">
              <a:buNone/>
              <a:defRPr/>
            </a:lvl4pPr>
          </a:lstStyle>
          <a:p>
            <a:endParaRPr lang="en-US" dirty="0"/>
          </a:p>
          <a:p>
            <a:endParaRPr lang="en-US" dirty="0"/>
          </a:p>
          <a:p>
            <a:r>
              <a:rPr lang="en-US" dirty="0"/>
              <a:t>	PLEASE INSERT A SCREEN 			SHOT OF SOLAR</a:t>
            </a:r>
          </a:p>
        </p:txBody>
      </p:sp>
      <p:sp>
        <p:nvSpPr>
          <p:cNvPr id="11" name="Title 10"/>
          <p:cNvSpPr>
            <a:spLocks noGrp="1"/>
          </p:cNvSpPr>
          <p:nvPr>
            <p:ph type="title" hasCustomPrompt="1"/>
          </p:nvPr>
        </p:nvSpPr>
        <p:spPr>
          <a:xfrm>
            <a:off x="5562600" y="76200"/>
            <a:ext cx="3352800" cy="914400"/>
          </a:xfrm>
        </p:spPr>
        <p:txBody>
          <a:bodyPr>
            <a:normAutofit/>
          </a:bodyPr>
          <a:lstStyle>
            <a:lvl1pPr>
              <a:defRPr sz="3200" baseline="0"/>
            </a:lvl1pPr>
          </a:lstStyle>
          <a:p>
            <a:r>
              <a:rPr lang="en-US" dirty="0"/>
              <a:t>Title of slide</a:t>
            </a:r>
          </a:p>
        </p:txBody>
      </p:sp>
      <p:sp>
        <p:nvSpPr>
          <p:cNvPr id="13" name="Text Placeholder 12"/>
          <p:cNvSpPr>
            <a:spLocks noGrp="1"/>
          </p:cNvSpPr>
          <p:nvPr>
            <p:ph type="body" sz="quarter" idx="11"/>
          </p:nvPr>
        </p:nvSpPr>
        <p:spPr>
          <a:xfrm>
            <a:off x="5638800" y="1219200"/>
            <a:ext cx="3276600" cy="5105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9586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Large Photo">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5410200" cy="6858000"/>
          </a:xfrm>
        </p:spPr>
        <p:txBody>
          <a:bodyPr/>
          <a:lstStyle>
            <a:lvl1pPr marL="0" indent="0">
              <a:buNone/>
              <a:defRPr b="1">
                <a:effectLst/>
              </a:defRPr>
            </a:lvl1pPr>
            <a:lvl4pPr marL="1371600" indent="0">
              <a:buNone/>
              <a:defRPr/>
            </a:lvl4pPr>
          </a:lstStyle>
          <a:p>
            <a:endParaRPr lang="en-US" dirty="0"/>
          </a:p>
          <a:p>
            <a:endParaRPr lang="en-US" dirty="0"/>
          </a:p>
          <a:p>
            <a:r>
              <a:rPr lang="en-US" dirty="0"/>
              <a:t>	PLEASE INSERT A SCREEN 			SHOT OF SOLAR</a:t>
            </a:r>
          </a:p>
        </p:txBody>
      </p:sp>
      <p:sp>
        <p:nvSpPr>
          <p:cNvPr id="11" name="Title 10"/>
          <p:cNvSpPr>
            <a:spLocks noGrp="1"/>
          </p:cNvSpPr>
          <p:nvPr>
            <p:ph type="title" hasCustomPrompt="1"/>
          </p:nvPr>
        </p:nvSpPr>
        <p:spPr>
          <a:xfrm>
            <a:off x="5562600" y="76200"/>
            <a:ext cx="3352800" cy="914400"/>
          </a:xfrm>
        </p:spPr>
        <p:txBody>
          <a:bodyPr>
            <a:normAutofit/>
          </a:bodyPr>
          <a:lstStyle>
            <a:lvl1pPr>
              <a:defRPr sz="3200" baseline="0"/>
            </a:lvl1pPr>
          </a:lstStyle>
          <a:p>
            <a:r>
              <a:rPr lang="en-US" dirty="0"/>
              <a:t>Title of slide</a:t>
            </a:r>
          </a:p>
        </p:txBody>
      </p:sp>
      <p:sp>
        <p:nvSpPr>
          <p:cNvPr id="13" name="Text Placeholder 12"/>
          <p:cNvSpPr>
            <a:spLocks noGrp="1"/>
          </p:cNvSpPr>
          <p:nvPr>
            <p:ph type="body" sz="quarter" idx="11"/>
          </p:nvPr>
        </p:nvSpPr>
        <p:spPr>
          <a:xfrm>
            <a:off x="5638800" y="1219200"/>
            <a:ext cx="3276600" cy="5105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570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Wide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3"/>
          <p:cNvSpPr>
            <a:spLocks noGrp="1"/>
          </p:cNvSpPr>
          <p:nvPr>
            <p:ph type="pic" sz="quarter" idx="10" hasCustomPrompt="1"/>
          </p:nvPr>
        </p:nvSpPr>
        <p:spPr>
          <a:xfrm>
            <a:off x="838200" y="1676400"/>
            <a:ext cx="7924800" cy="2743200"/>
          </a:xfrm>
          <a:noFill/>
          <a:ln w="127000" cap="sq">
            <a:solidFill>
              <a:srgbClr val="FFFFFF"/>
            </a:solidFill>
            <a:miter lim="800000"/>
          </a:ln>
          <a:effectLst>
            <a:outerShdw blurRad="54991" dist="17780" dir="5400000" algn="ctr" rotWithShape="0">
              <a:srgbClr val="000000">
                <a:alpha val="40000"/>
              </a:srgbClr>
            </a:outerShdw>
          </a:effectLst>
          <a:scene3d>
            <a:camera prst="orthographicFront"/>
            <a:lightRig rig="threePt" dir="t">
              <a:rot lat="0" lon="0" rev="7200000"/>
            </a:lightRig>
          </a:scene3d>
          <a:sp3d>
            <a:bevelT w="25400" h="19050"/>
          </a:sp3d>
        </p:spPr>
        <p:txBody>
          <a:bodyPr/>
          <a:lstStyle>
            <a:lvl1pPr marL="0" indent="0">
              <a:buNone/>
              <a:defRPr>
                <a:effectLst/>
              </a:defRPr>
            </a:lvl1pPr>
          </a:lstStyle>
          <a:p>
            <a:r>
              <a:rPr lang="en-US" dirty="0"/>
              <a:t>PLEASE INSERT A SCREEN SHOT OF SOLAR</a:t>
            </a:r>
          </a:p>
        </p:txBody>
      </p:sp>
      <p:sp>
        <p:nvSpPr>
          <p:cNvPr id="6" name="Text Placeholder 5"/>
          <p:cNvSpPr>
            <a:spLocks noGrp="1"/>
          </p:cNvSpPr>
          <p:nvPr>
            <p:ph type="body" sz="quarter" idx="11"/>
          </p:nvPr>
        </p:nvSpPr>
        <p:spPr>
          <a:xfrm>
            <a:off x="838200" y="4724400"/>
            <a:ext cx="7924800" cy="1828800"/>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1246182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image" Target="../media/image3.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1.jp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 y="0"/>
            <a:ext cx="9143997" cy="6857998"/>
          </a:xfrm>
          <a:prstGeom prst="rect">
            <a:avLst/>
          </a:prstGeom>
        </p:spPr>
      </p:pic>
      <p:sp>
        <p:nvSpPr>
          <p:cNvPr id="2" name="Title Placeholder 1"/>
          <p:cNvSpPr>
            <a:spLocks noGrp="1"/>
          </p:cNvSpPr>
          <p:nvPr>
            <p:ph type="title"/>
          </p:nvPr>
        </p:nvSpPr>
        <p:spPr>
          <a:xfrm>
            <a:off x="762000" y="274638"/>
            <a:ext cx="80772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61999" y="1600200"/>
            <a:ext cx="8077201"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62373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xStyles>
    <p:titleStyle>
      <a:lvl1pPr algn="l" defTabSz="914400" rtl="0" eaLnBrk="1" latinLnBrk="0" hangingPunct="1">
        <a:lnSpc>
          <a:spcPct val="100000"/>
        </a:lnSpc>
        <a:spcBef>
          <a:spcPct val="0"/>
        </a:spcBef>
        <a:spcAft>
          <a:spcPts val="1800"/>
        </a:spcAft>
        <a:buNone/>
        <a:defRPr sz="4000" b="1" kern="1200" cap="all" baseline="0">
          <a:solidFill>
            <a:srgbClr val="006CB5"/>
          </a:solidFill>
          <a:latin typeface="+mj-lt"/>
          <a:ea typeface="+mj-ea"/>
          <a:cs typeface="+mj-cs"/>
        </a:defRPr>
      </a:lvl1pPr>
    </p:titleStyle>
    <p:bodyStyle>
      <a:lvl1pPr marL="342900" indent="-342900" algn="l" defTabSz="914400" rtl="0" eaLnBrk="1" latinLnBrk="0" hangingPunct="1">
        <a:spcBef>
          <a:spcPct val="20000"/>
        </a:spcBef>
        <a:buClr>
          <a:srgbClr val="B2BB1C"/>
        </a:buClr>
        <a:buSzPct val="100000"/>
        <a:buFont typeface="Wingdings 2" pitchFamily="18" charset="2"/>
        <a:buChar char=""/>
        <a:defRPr sz="2400" kern="1200">
          <a:solidFill>
            <a:srgbClr val="002A5C"/>
          </a:solidFill>
          <a:latin typeface="+mn-lt"/>
          <a:ea typeface="+mn-ea"/>
          <a:cs typeface="+mn-cs"/>
        </a:defRPr>
      </a:lvl1pPr>
      <a:lvl2pPr marL="742950" indent="-285750" algn="l" defTabSz="914400" rtl="0" eaLnBrk="1" latinLnBrk="0" hangingPunct="1">
        <a:spcBef>
          <a:spcPct val="20000"/>
        </a:spcBef>
        <a:buClr>
          <a:srgbClr val="B2BB1C"/>
        </a:buClr>
        <a:buSzPct val="80000"/>
        <a:buFont typeface="Wingdings 2" pitchFamily="18" charset="2"/>
        <a:buChar char=""/>
        <a:defRPr sz="2400" kern="1200">
          <a:solidFill>
            <a:srgbClr val="002A5C"/>
          </a:solidFill>
          <a:latin typeface="+mn-lt"/>
          <a:ea typeface="+mn-ea"/>
          <a:cs typeface="+mn-cs"/>
        </a:defRPr>
      </a:lvl2pPr>
      <a:lvl3pPr marL="1143000" indent="-228600" algn="l" defTabSz="914400" rtl="0" eaLnBrk="1" latinLnBrk="0" hangingPunct="1">
        <a:spcBef>
          <a:spcPct val="20000"/>
        </a:spcBef>
        <a:buClr>
          <a:srgbClr val="B2BB1C"/>
        </a:buClr>
        <a:buSzPct val="80000"/>
        <a:buFont typeface="Wingdings 2" pitchFamily="18" charset="2"/>
        <a:buChar char=""/>
        <a:defRPr sz="2400" kern="1200">
          <a:solidFill>
            <a:srgbClr val="002A5C"/>
          </a:solidFill>
          <a:latin typeface="+mn-lt"/>
          <a:ea typeface="+mn-ea"/>
          <a:cs typeface="+mn-cs"/>
        </a:defRPr>
      </a:lvl3pPr>
      <a:lvl4pPr marL="1600200" indent="-228600" algn="l" defTabSz="914400" rtl="0" eaLnBrk="1" latinLnBrk="0" hangingPunct="1">
        <a:spcBef>
          <a:spcPct val="20000"/>
        </a:spcBef>
        <a:buClr>
          <a:srgbClr val="B2BB1C"/>
        </a:buClr>
        <a:buSzPct val="80000"/>
        <a:buFont typeface="Wingdings 2" pitchFamily="18" charset="2"/>
        <a:buChar char=""/>
        <a:defRPr sz="2400" kern="1200">
          <a:solidFill>
            <a:srgbClr val="002A5C"/>
          </a:solidFill>
          <a:latin typeface="+mn-lt"/>
          <a:ea typeface="+mn-ea"/>
          <a:cs typeface="+mn-cs"/>
        </a:defRPr>
      </a:lvl4pPr>
      <a:lvl5pPr marL="2057400" indent="-228600" algn="l" defTabSz="914400" rtl="0" eaLnBrk="1" latinLnBrk="0" hangingPunct="1">
        <a:spcBef>
          <a:spcPct val="20000"/>
        </a:spcBef>
        <a:buClr>
          <a:srgbClr val="B2BB1C"/>
        </a:buClr>
        <a:buSzPct val="80000"/>
        <a:buFont typeface="Wingdings 2" pitchFamily="18" charset="2"/>
        <a:buChar char=""/>
        <a:defRPr sz="2400" kern="1200">
          <a:solidFill>
            <a:srgbClr val="002A5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0"/>
            <a:ext cx="8077200" cy="1219200"/>
          </a:xfrm>
          <a:prstGeom prst="rect">
            <a:avLst/>
          </a:prstGeom>
        </p:spPr>
        <p:txBody>
          <a:bodyPr vert="horz" lIns="91440" tIns="45720" rIns="91440" bIns="45720" rtlCol="0" anchor="ctr">
            <a:noAutofit/>
          </a:bodyPr>
          <a:lstStyle/>
          <a:p>
            <a:r>
              <a:rPr lang="en-US" dirty="0"/>
              <a:t>Click here to edit master title</a:t>
            </a:r>
          </a:p>
        </p:txBody>
      </p:sp>
      <p:sp>
        <p:nvSpPr>
          <p:cNvPr id="3" name="Text Placeholder 2"/>
          <p:cNvSpPr>
            <a:spLocks noGrp="1"/>
          </p:cNvSpPr>
          <p:nvPr>
            <p:ph type="body" idx="1"/>
          </p:nvPr>
        </p:nvSpPr>
        <p:spPr>
          <a:xfrm>
            <a:off x="761999" y="1722437"/>
            <a:ext cx="8077201"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p:cNvSpPr txBox="1"/>
          <p:nvPr/>
        </p:nvSpPr>
        <p:spPr>
          <a:xfrm>
            <a:off x="5238750" y="6594433"/>
            <a:ext cx="3886200" cy="215444"/>
          </a:xfrm>
          <a:prstGeom prst="rect">
            <a:avLst/>
          </a:prstGeom>
          <a:noFill/>
        </p:spPr>
        <p:txBody>
          <a:bodyPr wrap="square" rtlCol="0">
            <a:spAutoFit/>
          </a:bodyPr>
          <a:lstStyle/>
          <a:p>
            <a:pPr algn="r"/>
            <a:r>
              <a:rPr lang="en-US" sz="800" b="0" i="0" kern="1200" dirty="0">
                <a:solidFill>
                  <a:schemeClr val="bg1">
                    <a:lumMod val="50000"/>
                  </a:schemeClr>
                </a:solidFill>
                <a:effectLst/>
                <a:latin typeface="+mn-lt"/>
                <a:ea typeface="+mn-ea"/>
                <a:cs typeface="+mn-cs"/>
              </a:rPr>
              <a:t>© 2017 Stratosphere Quality. CONFIDENTIAL - All rights reserved.</a:t>
            </a:r>
            <a:endParaRPr lang="en-US" sz="800" dirty="0">
              <a:solidFill>
                <a:schemeClr val="bg1">
                  <a:lumMod val="50000"/>
                </a:schemeClr>
              </a:solidFill>
            </a:endParaRPr>
          </a:p>
        </p:txBody>
      </p:sp>
      <p:pic>
        <p:nvPicPr>
          <p:cNvPr id="5" name="Picture 4"/>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 y="0"/>
            <a:ext cx="9143997" cy="6857998"/>
          </a:xfrm>
          <a:prstGeom prst="rect">
            <a:avLst/>
          </a:prstGeom>
        </p:spPr>
      </p:pic>
    </p:spTree>
    <p:extLst>
      <p:ext uri="{BB962C8B-B14F-4D97-AF65-F5344CB8AC3E}">
        <p14:creationId xmlns:p14="http://schemas.microsoft.com/office/powerpoint/2010/main" val="274305604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Lst>
  <p:txStyles>
    <p:titleStyle>
      <a:lvl1pPr marL="0" indent="0" algn="l" defTabSz="914400" rtl="0" eaLnBrk="1" latinLnBrk="0" hangingPunct="1">
        <a:lnSpc>
          <a:spcPct val="100000"/>
        </a:lnSpc>
        <a:spcBef>
          <a:spcPct val="0"/>
        </a:spcBef>
        <a:spcAft>
          <a:spcPts val="1800"/>
        </a:spcAft>
        <a:buFont typeface="Arial" panose="020B0604020202020204" pitchFamily="34" charset="0"/>
        <a:buNone/>
        <a:defRPr sz="3500" b="1" kern="1200" cap="none" baseline="0">
          <a:solidFill>
            <a:srgbClr val="F9F9F9"/>
          </a:solidFill>
          <a:latin typeface="+mj-lt"/>
          <a:ea typeface="+mj-ea"/>
          <a:cs typeface="+mj-cs"/>
        </a:defRPr>
      </a:lvl1pPr>
    </p:titleStyle>
    <p:bodyStyle>
      <a:lvl1pPr marL="342900" indent="-342900" algn="l" defTabSz="914400" rtl="0" eaLnBrk="1" latinLnBrk="0" hangingPunct="1">
        <a:spcBef>
          <a:spcPct val="20000"/>
        </a:spcBef>
        <a:buClr>
          <a:srgbClr val="B2BB1C"/>
        </a:buClr>
        <a:buSzPct val="100000"/>
        <a:buFontTx/>
        <a:buBlip>
          <a:blip r:embed="rId20"/>
        </a:buBlip>
        <a:defRPr sz="2400" kern="1200">
          <a:solidFill>
            <a:srgbClr val="002A5C"/>
          </a:solidFill>
          <a:latin typeface="+mn-lt"/>
          <a:ea typeface="+mn-ea"/>
          <a:cs typeface="+mn-cs"/>
        </a:defRPr>
      </a:lvl1pPr>
      <a:lvl2pPr marL="742950" indent="-285750" algn="l" defTabSz="914400" rtl="0" eaLnBrk="1" latinLnBrk="0" hangingPunct="1">
        <a:spcBef>
          <a:spcPct val="20000"/>
        </a:spcBef>
        <a:buClr>
          <a:srgbClr val="B2BB1C"/>
        </a:buClr>
        <a:buSzPct val="80000"/>
        <a:buFontTx/>
        <a:buBlip>
          <a:blip r:embed="rId20"/>
        </a:buBlip>
        <a:defRPr sz="2400" kern="1200">
          <a:solidFill>
            <a:srgbClr val="002A5C"/>
          </a:solidFill>
          <a:latin typeface="+mn-lt"/>
          <a:ea typeface="+mn-ea"/>
          <a:cs typeface="+mn-cs"/>
        </a:defRPr>
      </a:lvl2pPr>
      <a:lvl3pPr marL="1143000" indent="-228600" algn="l" defTabSz="914400" rtl="0" eaLnBrk="1" latinLnBrk="0" hangingPunct="1">
        <a:spcBef>
          <a:spcPct val="20000"/>
        </a:spcBef>
        <a:buClr>
          <a:srgbClr val="B2BB1C"/>
        </a:buClr>
        <a:buSzPct val="80000"/>
        <a:buFontTx/>
        <a:buBlip>
          <a:blip r:embed="rId20"/>
        </a:buBlip>
        <a:defRPr sz="2400" kern="1200">
          <a:solidFill>
            <a:srgbClr val="002A5C"/>
          </a:solidFill>
          <a:latin typeface="+mn-lt"/>
          <a:ea typeface="+mn-ea"/>
          <a:cs typeface="+mn-cs"/>
        </a:defRPr>
      </a:lvl3pPr>
      <a:lvl4pPr marL="1600200" indent="-228600" algn="l" defTabSz="914400" rtl="0" eaLnBrk="1" latinLnBrk="0" hangingPunct="1">
        <a:spcBef>
          <a:spcPct val="20000"/>
        </a:spcBef>
        <a:buClr>
          <a:srgbClr val="B2BB1C"/>
        </a:buClr>
        <a:buSzPct val="80000"/>
        <a:buFontTx/>
        <a:buBlip>
          <a:blip r:embed="rId20"/>
        </a:buBlip>
        <a:defRPr sz="2400" kern="1200">
          <a:solidFill>
            <a:srgbClr val="002A5C"/>
          </a:solidFill>
          <a:latin typeface="+mn-lt"/>
          <a:ea typeface="+mn-ea"/>
          <a:cs typeface="+mn-cs"/>
        </a:defRPr>
      </a:lvl4pPr>
      <a:lvl5pPr marL="2057400" indent="-228600" algn="l" defTabSz="914400" rtl="0" eaLnBrk="1" latinLnBrk="0" hangingPunct="1">
        <a:spcBef>
          <a:spcPct val="20000"/>
        </a:spcBef>
        <a:buClr>
          <a:srgbClr val="B2BB1C"/>
        </a:buClr>
        <a:buSzPct val="80000"/>
        <a:buFontTx/>
        <a:buBlip>
          <a:blip r:embed="rId20"/>
        </a:buBlip>
        <a:defRPr sz="2400" kern="1200">
          <a:solidFill>
            <a:srgbClr val="002A5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0.m4a"/><Relationship Id="rId1" Type="http://schemas.microsoft.com/office/2007/relationships/media" Target="../media/media10.m4a"/><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hyperlink" Target="mailto:apatterson@stratospherequality.com" TargetMode="External"/><Relationship Id="rId13" Type="http://schemas.microsoft.com/office/2007/relationships/hdphoto" Target="../media/hdphoto1.wdp"/><Relationship Id="rId3" Type="http://schemas.openxmlformats.org/officeDocument/2006/relationships/slideLayout" Target="../slideLayouts/slideLayout17.xml"/><Relationship Id="rId7" Type="http://schemas.openxmlformats.org/officeDocument/2006/relationships/hyperlink" Target="mailto:akramer@stratospherequality.com" TargetMode="External"/><Relationship Id="rId12" Type="http://schemas.openxmlformats.org/officeDocument/2006/relationships/image" Target="../media/image8.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mailto:mseitzinger@stratospherequality.com" TargetMode="External"/><Relationship Id="rId11" Type="http://schemas.openxmlformats.org/officeDocument/2006/relationships/hyperlink" Target="mailto:awolff@stratospherquality.com" TargetMode="External"/><Relationship Id="rId5" Type="http://schemas.openxmlformats.org/officeDocument/2006/relationships/hyperlink" Target="mailto:khaase@stratospherequality.com" TargetMode="External"/><Relationship Id="rId10" Type="http://schemas.openxmlformats.org/officeDocument/2006/relationships/hyperlink" Target="mailto:stheobald@stratospherequality.com" TargetMode="External"/><Relationship Id="rId4" Type="http://schemas.openxmlformats.org/officeDocument/2006/relationships/notesSlide" Target="../notesSlides/notesSlide11.xml"/><Relationship Id="rId9" Type="http://schemas.openxmlformats.org/officeDocument/2006/relationships/hyperlink" Target="mailto:bfeltner@stratospherequality.com"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2.m4a"/><Relationship Id="rId1" Type="http://schemas.microsoft.com/office/2007/relationships/media" Target="../media/media12.m4a"/><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3.m4a"/><Relationship Id="rId1" Type="http://schemas.microsoft.com/office/2007/relationships/media" Target="../media/media13.m4a"/><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4.m4a"/><Relationship Id="rId1" Type="http://schemas.microsoft.com/office/2007/relationships/media" Target="../media/media14.m4a"/><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5.m4a"/><Relationship Id="rId1" Type="http://schemas.microsoft.com/office/2007/relationships/media" Target="../media/media15.m4a"/><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6.m4a"/><Relationship Id="rId1" Type="http://schemas.microsoft.com/office/2007/relationships/media" Target="../media/media16.m4a"/><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7.m4a"/><Relationship Id="rId1" Type="http://schemas.microsoft.com/office/2007/relationships/media" Target="../media/media17.m4a"/><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8.m4a"/><Relationship Id="rId1" Type="http://schemas.microsoft.com/office/2007/relationships/media" Target="../media/media18.m4a"/><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9.m4a"/><Relationship Id="rId1" Type="http://schemas.microsoft.com/office/2007/relationships/media" Target="../media/media19.m4a"/><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m4a"/><Relationship Id="rId1" Type="http://schemas.microsoft.com/office/2007/relationships/media" Target="../media/media3.m4a"/><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4.m4a"/><Relationship Id="rId1" Type="http://schemas.microsoft.com/office/2007/relationships/media" Target="../media/media4.m4a"/><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5.m4a"/><Relationship Id="rId1" Type="http://schemas.microsoft.com/office/2007/relationships/media" Target="../media/media5.m4a"/><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6.m4a"/><Relationship Id="rId1" Type="http://schemas.microsoft.com/office/2007/relationships/media" Target="../media/media6.m4a"/><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7.m4a"/><Relationship Id="rId1" Type="http://schemas.microsoft.com/office/2007/relationships/media" Target="../media/media7.m4a"/><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8.m4a"/><Relationship Id="rId1" Type="http://schemas.microsoft.com/office/2007/relationships/media" Target="../media/media8.m4a"/><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62000" y="2971800"/>
            <a:ext cx="7772400" cy="1068787"/>
          </a:xfrm>
        </p:spPr>
        <p:txBody>
          <a:bodyPr/>
          <a:lstStyle/>
          <a:p>
            <a:r>
              <a:rPr lang="es-ES" dirty="0"/>
              <a:t>Ley de Estadounidenses con Discapacidades </a:t>
            </a:r>
            <a:br>
              <a:rPr lang="es-ES" dirty="0"/>
            </a:br>
            <a:r>
              <a:rPr lang="en-US" dirty="0"/>
              <a:t>(ADA – American with Disabilities Act)</a:t>
            </a:r>
          </a:p>
        </p:txBody>
      </p:sp>
      <p:pic>
        <p:nvPicPr>
          <p:cNvPr id="3" name="Recorded Sound">
            <a:hlinkClick r:id="" action="ppaction://media"/>
            <a:extLst>
              <a:ext uri="{FF2B5EF4-FFF2-40B4-BE49-F238E27FC236}">
                <a16:creationId xmlns:a16="http://schemas.microsoft.com/office/drawing/2014/main" id="{FA514F92-6025-24C1-F873-BB07A08FB121}"/>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8229600" y="5638800"/>
            <a:ext cx="609600" cy="609600"/>
          </a:xfrm>
          <a:prstGeom prst="rect">
            <a:avLst/>
          </a:prstGeom>
        </p:spPr>
      </p:pic>
    </p:spTree>
    <p:extLst>
      <p:ext uri="{BB962C8B-B14F-4D97-AF65-F5344CB8AC3E}">
        <p14:creationId xmlns:p14="http://schemas.microsoft.com/office/powerpoint/2010/main" val="3349944489"/>
      </p:ext>
    </p:extLst>
  </p:cSld>
  <p:clrMapOvr>
    <a:masterClrMapping/>
  </p:clrMapOvr>
  <mc:AlternateContent xmlns:mc="http://schemas.openxmlformats.org/markup-compatibility/2006" xmlns:p14="http://schemas.microsoft.com/office/powerpoint/2010/main">
    <mc:Choice Requires="p14">
      <p:transition spd="slow" p14:dur="2000" advTm="7296"/>
    </mc:Choice>
    <mc:Fallback xmlns="">
      <p:transition spd="slow" advTm="7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19FB9-5BE5-8811-B0AE-403918C71E62}"/>
              </a:ext>
            </a:extLst>
          </p:cNvPr>
          <p:cNvSpPr>
            <a:spLocks noGrp="1"/>
          </p:cNvSpPr>
          <p:nvPr>
            <p:ph type="title"/>
          </p:nvPr>
        </p:nvSpPr>
        <p:spPr/>
        <p:txBody>
          <a:bodyPr/>
          <a:lstStyle/>
          <a:p>
            <a:r>
              <a:rPr lang="es-ES" cap="small" dirty="0"/>
              <a:t>Políticas y procedimientos de </a:t>
            </a:r>
            <a:r>
              <a:rPr lang="es-ES" cap="small" dirty="0" err="1"/>
              <a:t>Stratosphere</a:t>
            </a:r>
            <a:endParaRPr lang="en-US" cap="small" dirty="0"/>
          </a:p>
        </p:txBody>
      </p:sp>
      <p:sp>
        <p:nvSpPr>
          <p:cNvPr id="3" name="Text Placeholder 2">
            <a:extLst>
              <a:ext uri="{FF2B5EF4-FFF2-40B4-BE49-F238E27FC236}">
                <a16:creationId xmlns:a16="http://schemas.microsoft.com/office/drawing/2014/main" id="{CE413B87-627C-7C28-6EB4-430511809EDF}"/>
              </a:ext>
            </a:extLst>
          </p:cNvPr>
          <p:cNvSpPr>
            <a:spLocks noGrp="1"/>
          </p:cNvSpPr>
          <p:nvPr>
            <p:ph type="body" sz="quarter" idx="13"/>
          </p:nvPr>
        </p:nvSpPr>
        <p:spPr>
          <a:xfrm>
            <a:off x="762000" y="2362200"/>
            <a:ext cx="8077200" cy="3505200"/>
          </a:xfrm>
        </p:spPr>
        <p:txBody>
          <a:bodyPr/>
          <a:lstStyle/>
          <a:p>
            <a:r>
              <a:rPr lang="es-ES" sz="1800" kern="0" dirty="0">
                <a:latin typeface="Arial" panose="020B0604020202020204" pitchFamily="34" charset="0"/>
                <a:ea typeface="Times New Roman" panose="02020603050405020304" pitchFamily="18" charset="0"/>
                <a:cs typeface="Times New Roman" panose="02020603050405020304" pitchFamily="18" charset="0"/>
              </a:rPr>
              <a:t>Nuestras políticas y procedimientos, incluido un procedimiento claro y actualizado sobre cómo los empleados deben solicitar una adaptación razonable, se conmemoran en nuestro Manual del empleado</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a:t>
            </a:r>
          </a:p>
          <a:p>
            <a:pPr marL="0" indent="0">
              <a:buNone/>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F14599BA-714A-68A3-E454-FB7970BD334E}"/>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8257309" y="5867400"/>
            <a:ext cx="609600" cy="609600"/>
          </a:xfrm>
          <a:prstGeom prst="rect">
            <a:avLst/>
          </a:prstGeom>
        </p:spPr>
      </p:pic>
    </p:spTree>
    <p:extLst>
      <p:ext uri="{BB962C8B-B14F-4D97-AF65-F5344CB8AC3E}">
        <p14:creationId xmlns:p14="http://schemas.microsoft.com/office/powerpoint/2010/main" val="366112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883F7-30A0-EE0C-D4B6-B563D13F19AF}"/>
              </a:ext>
            </a:extLst>
          </p:cNvPr>
          <p:cNvSpPr>
            <a:spLocks noGrp="1"/>
          </p:cNvSpPr>
          <p:nvPr>
            <p:ph type="title"/>
          </p:nvPr>
        </p:nvSpPr>
        <p:spPr/>
        <p:txBody>
          <a:bodyPr/>
          <a:lstStyle/>
          <a:p>
            <a:r>
              <a:rPr lang="en-US" cap="small" dirty="0" err="1"/>
              <a:t>Solicitud</a:t>
            </a:r>
            <a:r>
              <a:rPr lang="en-US" cap="small" dirty="0"/>
              <a:t> de </a:t>
            </a:r>
            <a:r>
              <a:rPr lang="en-US" cap="small" dirty="0" err="1"/>
              <a:t>inicio</a:t>
            </a:r>
            <a:endParaRPr lang="en-US" cap="small" dirty="0"/>
          </a:p>
        </p:txBody>
      </p:sp>
      <p:sp>
        <p:nvSpPr>
          <p:cNvPr id="3" name="Text Placeholder 2">
            <a:extLst>
              <a:ext uri="{FF2B5EF4-FFF2-40B4-BE49-F238E27FC236}">
                <a16:creationId xmlns:a16="http://schemas.microsoft.com/office/drawing/2014/main" id="{C2898872-7A41-A1BB-380B-48EF7FE6462F}"/>
              </a:ext>
            </a:extLst>
          </p:cNvPr>
          <p:cNvSpPr>
            <a:spLocks noGrp="1"/>
          </p:cNvSpPr>
          <p:nvPr>
            <p:ph type="body" sz="quarter" idx="13"/>
          </p:nvPr>
        </p:nvSpPr>
        <p:spPr/>
        <p:txBody>
          <a:bodyPr/>
          <a:lstStyle/>
          <a:p>
            <a:pPr lvl="0">
              <a:defRPr/>
            </a:pPr>
            <a:r>
              <a:rPr lang="es-ES" sz="1800" kern="0" dirty="0">
                <a:latin typeface="Arial" panose="020B0604020202020204" pitchFamily="34" charset="0"/>
                <a:ea typeface="Times New Roman" panose="02020603050405020304" pitchFamily="18" charset="0"/>
                <a:cs typeface="Times New Roman" panose="02020603050405020304" pitchFamily="18" charset="0"/>
              </a:rPr>
              <a:t>El Procedimiento de Solicitud de Adaptación incluye los siguientes pasos</a:t>
            </a:r>
            <a:r>
              <a:rPr kumimoji="0" lang="en-US" sz="1800" b="0" i="0" u="none" strike="noStrike" kern="0" cap="none" spc="0" normalizeH="0" baseline="0" noProof="0" dirty="0">
                <a:ln>
                  <a:noFill/>
                </a:ln>
                <a:solidFill>
                  <a:srgbClr val="002A5C"/>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1800" b="0" i="0" u="none" strike="noStrike" kern="100" cap="none" spc="0" normalizeH="0" baseline="0" noProof="0" dirty="0">
              <a:ln>
                <a:noFill/>
              </a:ln>
              <a:solidFill>
                <a:srgbClr val="002A5C"/>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a:p>
            <a:pPr marL="0" indent="0">
              <a:buNone/>
            </a:pPr>
            <a:endParaRPr lang="en-US" sz="1000" b="1" kern="0" dirty="0">
              <a:latin typeface="Arial" panose="020B0604020202020204" pitchFamily="34" charset="0"/>
              <a:ea typeface="Times New Roman" panose="02020603050405020304" pitchFamily="18" charset="0"/>
              <a:cs typeface="Times New Roman" panose="02020603050405020304" pitchFamily="18" charset="0"/>
            </a:endParaRPr>
          </a:p>
          <a:p>
            <a:r>
              <a:rPr lang="es-ES" sz="1600" kern="0" dirty="0">
                <a:latin typeface="Arial" panose="020B0604020202020204" pitchFamily="34" charset="0"/>
                <a:ea typeface="Times New Roman" panose="02020603050405020304" pitchFamily="18" charset="0"/>
                <a:cs typeface="Times New Roman" panose="02020603050405020304" pitchFamily="18" charset="0"/>
              </a:rPr>
              <a:t>Un empleado que crea que necesita una adaptación para poder realizar las funciones esenciales de su trabajo debe notificar a su Representante Regional de Recursos Humanos verbalmente o por escrito. Puede encontrar a su representante de recursos humanos asignado en la tabla a continuación</a:t>
            </a:r>
            <a:r>
              <a:rPr lang="en-US" sz="1600" kern="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graphicFrame>
        <p:nvGraphicFramePr>
          <p:cNvPr id="5" name="Table 4">
            <a:extLst>
              <a:ext uri="{FF2B5EF4-FFF2-40B4-BE49-F238E27FC236}">
                <a16:creationId xmlns:a16="http://schemas.microsoft.com/office/drawing/2014/main" id="{FFA64D2A-BDD4-9D01-55A9-88E1E3C318FA}"/>
              </a:ext>
            </a:extLst>
          </p:cNvPr>
          <p:cNvGraphicFramePr>
            <a:graphicFrameLocks noGrp="1"/>
          </p:cNvGraphicFramePr>
          <p:nvPr>
            <p:extLst>
              <p:ext uri="{D42A27DB-BD31-4B8C-83A1-F6EECF244321}">
                <p14:modId xmlns:p14="http://schemas.microsoft.com/office/powerpoint/2010/main" val="3384912183"/>
              </p:ext>
            </p:extLst>
          </p:nvPr>
        </p:nvGraphicFramePr>
        <p:xfrm>
          <a:off x="457200" y="3200400"/>
          <a:ext cx="7416164" cy="3454655"/>
        </p:xfrm>
        <a:graphic>
          <a:graphicData uri="http://schemas.openxmlformats.org/drawingml/2006/table">
            <a:tbl>
              <a:tblPr firstRow="1" firstCol="1" bandRow="1"/>
              <a:tblGrid>
                <a:gridCol w="1182190">
                  <a:extLst>
                    <a:ext uri="{9D8B030D-6E8A-4147-A177-3AD203B41FA5}">
                      <a16:colId xmlns:a16="http://schemas.microsoft.com/office/drawing/2014/main" val="270397361"/>
                    </a:ext>
                  </a:extLst>
                </a:gridCol>
                <a:gridCol w="1078091">
                  <a:extLst>
                    <a:ext uri="{9D8B030D-6E8A-4147-A177-3AD203B41FA5}">
                      <a16:colId xmlns:a16="http://schemas.microsoft.com/office/drawing/2014/main" val="1745180943"/>
                    </a:ext>
                  </a:extLst>
                </a:gridCol>
                <a:gridCol w="1143000">
                  <a:extLst>
                    <a:ext uri="{9D8B030D-6E8A-4147-A177-3AD203B41FA5}">
                      <a16:colId xmlns:a16="http://schemas.microsoft.com/office/drawing/2014/main" val="942143757"/>
                    </a:ext>
                  </a:extLst>
                </a:gridCol>
                <a:gridCol w="2477009">
                  <a:extLst>
                    <a:ext uri="{9D8B030D-6E8A-4147-A177-3AD203B41FA5}">
                      <a16:colId xmlns:a16="http://schemas.microsoft.com/office/drawing/2014/main" val="2620768632"/>
                    </a:ext>
                  </a:extLst>
                </a:gridCol>
                <a:gridCol w="1535874">
                  <a:extLst>
                    <a:ext uri="{9D8B030D-6E8A-4147-A177-3AD203B41FA5}">
                      <a16:colId xmlns:a16="http://schemas.microsoft.com/office/drawing/2014/main" val="2565302984"/>
                    </a:ext>
                  </a:extLst>
                </a:gridCol>
              </a:tblGrid>
              <a:tr h="202613">
                <a:tc gridSpan="5">
                  <a:txBody>
                    <a:bodyPr/>
                    <a:lstStyle/>
                    <a:p>
                      <a:pPr marL="0" marR="0" algn="ctr">
                        <a:lnSpc>
                          <a:spcPct val="107000"/>
                        </a:lnSpc>
                        <a:spcBef>
                          <a:spcPts val="0"/>
                        </a:spcBef>
                        <a:spcAft>
                          <a:spcPts val="800"/>
                        </a:spcAft>
                      </a:pPr>
                      <a:r>
                        <a:rPr lang="en-US" sz="1000" b="1" u="sng" kern="0" dirty="0" err="1">
                          <a:solidFill>
                            <a:srgbClr val="467886"/>
                          </a:solidFill>
                          <a:effectLst/>
                          <a:latin typeface="Arial" panose="020B0604020202020204" pitchFamily="34" charset="0"/>
                          <a:ea typeface="Times New Roman" panose="02020603050405020304" pitchFamily="18" charset="0"/>
                          <a:cs typeface="Times New Roman" panose="02020603050405020304" pitchFamily="18" charset="0"/>
                        </a:rPr>
                        <a:t>Representantes</a:t>
                      </a:r>
                      <a:r>
                        <a:rPr lang="en-US" sz="1000" b="1" u="sng" kern="0" dirty="0">
                          <a:solidFill>
                            <a:srgbClr val="467886"/>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000" b="1" u="sng" kern="0" dirty="0" err="1">
                          <a:solidFill>
                            <a:srgbClr val="467886"/>
                          </a:solidFill>
                          <a:effectLst/>
                          <a:latin typeface="Arial" panose="020B0604020202020204" pitchFamily="34" charset="0"/>
                          <a:ea typeface="Times New Roman" panose="02020603050405020304" pitchFamily="18" charset="0"/>
                          <a:cs typeface="Times New Roman" panose="02020603050405020304" pitchFamily="18" charset="0"/>
                        </a:rPr>
                        <a:t>Regionales</a:t>
                      </a:r>
                      <a:r>
                        <a:rPr lang="en-US" sz="1000" b="1" u="sng" kern="0" dirty="0">
                          <a:solidFill>
                            <a:srgbClr val="467886"/>
                          </a:solidFill>
                          <a:effectLst/>
                          <a:latin typeface="Arial" panose="020B0604020202020204" pitchFamily="34" charset="0"/>
                          <a:ea typeface="Times New Roman" panose="02020603050405020304" pitchFamily="18" charset="0"/>
                          <a:cs typeface="Times New Roman" panose="02020603050405020304" pitchFamily="18" charset="0"/>
                        </a:rPr>
                        <a:t> de </a:t>
                      </a:r>
                      <a:r>
                        <a:rPr lang="en-US" sz="1000" b="1" u="sng" kern="0" dirty="0" err="1">
                          <a:solidFill>
                            <a:srgbClr val="467886"/>
                          </a:solidFill>
                          <a:effectLst/>
                          <a:latin typeface="Arial" panose="020B0604020202020204" pitchFamily="34" charset="0"/>
                          <a:ea typeface="Times New Roman" panose="02020603050405020304" pitchFamily="18" charset="0"/>
                          <a:cs typeface="Times New Roman" panose="02020603050405020304" pitchFamily="18" charset="0"/>
                        </a:rPr>
                        <a:t>Recursos</a:t>
                      </a:r>
                      <a:r>
                        <a:rPr lang="en-US" sz="1000" b="1" u="sng" kern="0" dirty="0">
                          <a:solidFill>
                            <a:srgbClr val="467886"/>
                          </a:solidFill>
                          <a:effectLst/>
                          <a:latin typeface="Arial" panose="020B0604020202020204" pitchFamily="34" charset="0"/>
                          <a:ea typeface="Times New Roman" panose="02020603050405020304" pitchFamily="18" charset="0"/>
                          <a:cs typeface="Times New Roman" panose="02020603050405020304" pitchFamily="18" charset="0"/>
                        </a:rPr>
                        <a:t> Humanos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01608862"/>
                  </a:ext>
                </a:extLst>
              </a:tr>
              <a:tr h="232507">
                <a:tc>
                  <a:txBody>
                    <a:bodyPr/>
                    <a:lstStyle/>
                    <a:p>
                      <a:pPr marL="0" marR="0" algn="ctr">
                        <a:lnSpc>
                          <a:spcPct val="107000"/>
                        </a:lnSpc>
                        <a:spcBef>
                          <a:spcPts val="0"/>
                        </a:spcBef>
                        <a:spcAft>
                          <a:spcPts val="800"/>
                        </a:spcAft>
                      </a:pPr>
                      <a:r>
                        <a:rPr lang="en-US" sz="1000" b="1" kern="0" dirty="0" err="1">
                          <a:effectLst/>
                          <a:latin typeface="Arial" panose="020B0604020202020204" pitchFamily="34" charset="0"/>
                          <a:ea typeface="Times New Roman" panose="02020603050405020304" pitchFamily="18" charset="0"/>
                          <a:cs typeface="Times New Roman" panose="02020603050405020304" pitchFamily="18" charset="0"/>
                        </a:rPr>
                        <a:t>Región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b="1" kern="0" dirty="0" err="1">
                          <a:effectLst/>
                          <a:latin typeface="Arial" panose="020B0604020202020204" pitchFamily="34" charset="0"/>
                          <a:ea typeface="Times New Roman" panose="02020603050405020304" pitchFamily="18" charset="0"/>
                          <a:cs typeface="Times New Roman" panose="02020603050405020304" pitchFamily="18" charset="0"/>
                        </a:rPr>
                        <a:t>Nombre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b="1" kern="0" dirty="0" err="1">
                          <a:effectLst/>
                          <a:latin typeface="Arial" panose="020B0604020202020204" pitchFamily="34" charset="0"/>
                          <a:ea typeface="Times New Roman" panose="02020603050405020304" pitchFamily="18" charset="0"/>
                          <a:cs typeface="Times New Roman" panose="02020603050405020304" pitchFamily="18" charset="0"/>
                        </a:rPr>
                        <a:t>Teléfono</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b="1" kern="0" dirty="0" err="1">
                          <a:effectLst/>
                          <a:latin typeface="Arial" panose="020B0604020202020204" pitchFamily="34" charset="0"/>
                          <a:ea typeface="Times New Roman" panose="02020603050405020304" pitchFamily="18" charset="0"/>
                          <a:cs typeface="Times New Roman" panose="02020603050405020304" pitchFamily="18" charset="0"/>
                        </a:rPr>
                        <a:t>Correo</a:t>
                      </a:r>
                      <a:r>
                        <a:rPr lang="en-US" sz="1000" b="1" kern="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000" b="1" kern="0" dirty="0" err="1">
                          <a:effectLst/>
                          <a:latin typeface="Arial" panose="020B0604020202020204" pitchFamily="34" charset="0"/>
                          <a:ea typeface="Times New Roman" panose="02020603050405020304" pitchFamily="18" charset="0"/>
                          <a:cs typeface="Times New Roman" panose="02020603050405020304" pitchFamily="18" charset="0"/>
                        </a:rPr>
                        <a:t>electrónico</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b="1" kern="0" dirty="0" err="1">
                          <a:effectLst/>
                          <a:latin typeface="Arial" panose="020B0604020202020204" pitchFamily="34" charset="0"/>
                          <a:ea typeface="Times New Roman" panose="02020603050405020304" pitchFamily="18" charset="0"/>
                          <a:cs typeface="Times New Roman" panose="02020603050405020304" pitchFamily="18" charset="0"/>
                        </a:rPr>
                        <a:t>Dirección</a:t>
                      </a:r>
                      <a:r>
                        <a:rPr lang="en-US" sz="1000" b="1" kern="0" dirty="0">
                          <a:effectLst/>
                          <a:latin typeface="Arial" panose="020B0604020202020204" pitchFamily="34" charset="0"/>
                          <a:ea typeface="Times New Roman" panose="02020603050405020304" pitchFamily="18" charset="0"/>
                          <a:cs typeface="Times New Roman" panose="02020603050405020304" pitchFamily="18" charset="0"/>
                        </a:rPr>
                        <a:t> postal</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55378895"/>
                  </a:ext>
                </a:extLst>
              </a:tr>
              <a:tr h="333880">
                <a:tc>
                  <a:txBody>
                    <a:bodyPr/>
                    <a:lstStyle/>
                    <a:p>
                      <a:pPr marL="0" marR="0" algn="ctr">
                        <a:lnSpc>
                          <a:spcPct val="107000"/>
                        </a:lnSpc>
                        <a:spcBef>
                          <a:spcPts val="0"/>
                        </a:spcBef>
                        <a:spcAft>
                          <a:spcPts val="800"/>
                        </a:spcAft>
                      </a:pPr>
                      <a:r>
                        <a:rPr lang="en-US" sz="1000" kern="0" dirty="0" err="1">
                          <a:effectLst/>
                          <a:latin typeface="Arial" panose="020B0604020202020204" pitchFamily="34" charset="0"/>
                          <a:ea typeface="Times New Roman" panose="02020603050405020304" pitchFamily="18" charset="0"/>
                          <a:cs typeface="Times New Roman" panose="02020603050405020304" pitchFamily="18" charset="0"/>
                        </a:rPr>
                        <a:t>Región</a:t>
                      </a:r>
                      <a:r>
                        <a:rPr lang="en-US" sz="1000" kern="0" dirty="0">
                          <a:effectLst/>
                          <a:latin typeface="Arial" panose="020B0604020202020204" pitchFamily="34" charset="0"/>
                          <a:ea typeface="Times New Roman" panose="02020603050405020304" pitchFamily="18" charset="0"/>
                          <a:cs typeface="Times New Roman" panose="02020603050405020304" pitchFamily="18" charset="0"/>
                        </a:rPr>
                        <a:t> Norte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kern="0">
                          <a:effectLst/>
                          <a:latin typeface="Arial" panose="020B0604020202020204" pitchFamily="34" charset="0"/>
                          <a:ea typeface="Times New Roman" panose="02020603050405020304" pitchFamily="18" charset="0"/>
                          <a:cs typeface="Times New Roman" panose="02020603050405020304" pitchFamily="18" charset="0"/>
                        </a:rPr>
                        <a:t>Karen Haase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kern="0" dirty="0">
                          <a:effectLst/>
                          <a:latin typeface="Arial" panose="020B0604020202020204" pitchFamily="34" charset="0"/>
                          <a:ea typeface="Times New Roman" panose="02020603050405020304" pitchFamily="18" charset="0"/>
                          <a:cs typeface="Times New Roman" panose="02020603050405020304" pitchFamily="18" charset="0"/>
                        </a:rPr>
                        <a:t>586-404-6544</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u="sng" kern="0">
                          <a:solidFill>
                            <a:srgbClr val="467886"/>
                          </a:solidFill>
                          <a:effectLst/>
                          <a:latin typeface="Arial" panose="020B0604020202020204" pitchFamily="34" charset="0"/>
                          <a:ea typeface="Times New Roman" panose="02020603050405020304" pitchFamily="18" charset="0"/>
                          <a:cs typeface="Times New Roman" panose="02020603050405020304" pitchFamily="18" charset="0"/>
                          <a:hlinkClick r:id="rId5"/>
                        </a:rPr>
                        <a:t>khaase@stratospherequality.com</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000" kern="0">
                          <a:effectLst/>
                          <a:latin typeface="Arial" panose="020B0604020202020204" pitchFamily="34" charset="0"/>
                          <a:ea typeface="Times New Roman" panose="02020603050405020304" pitchFamily="18" charset="0"/>
                          <a:cs typeface="Times New Roman" panose="02020603050405020304" pitchFamily="18" charset="0"/>
                        </a:rPr>
                        <a:t>12024 Exit 5 Pkwy</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000" kern="0">
                          <a:effectLst/>
                          <a:latin typeface="Arial" panose="020B0604020202020204" pitchFamily="34" charset="0"/>
                          <a:ea typeface="Times New Roman" panose="02020603050405020304" pitchFamily="18" charset="0"/>
                          <a:cs typeface="Times New Roman" panose="02020603050405020304" pitchFamily="18" charset="0"/>
                        </a:rPr>
                        <a:t>Fishers, IN 46037</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8116376"/>
                  </a:ext>
                </a:extLst>
              </a:tr>
              <a:tr h="333880">
                <a:tc>
                  <a:txBody>
                    <a:bodyPr/>
                    <a:lstStyle/>
                    <a:p>
                      <a:pPr marL="0" marR="0" algn="ctr">
                        <a:lnSpc>
                          <a:spcPct val="107000"/>
                        </a:lnSpc>
                        <a:spcBef>
                          <a:spcPts val="0"/>
                        </a:spcBef>
                        <a:spcAft>
                          <a:spcPts val="800"/>
                        </a:spcAft>
                      </a:pPr>
                      <a:r>
                        <a:rPr lang="es-ES" sz="1000" kern="0" dirty="0">
                          <a:effectLst/>
                          <a:latin typeface="Arial" panose="020B0604020202020204" pitchFamily="34" charset="0"/>
                          <a:ea typeface="Times New Roman" panose="02020603050405020304" pitchFamily="18" charset="0"/>
                          <a:cs typeface="Times New Roman" panose="02020603050405020304" pitchFamily="18" charset="0"/>
                        </a:rPr>
                        <a:t>Región Central y Costa Oeste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kern="0">
                          <a:effectLst/>
                          <a:latin typeface="Arial" panose="020B0604020202020204" pitchFamily="34" charset="0"/>
                          <a:ea typeface="Times New Roman" panose="02020603050405020304" pitchFamily="18" charset="0"/>
                          <a:cs typeface="Times New Roman" panose="02020603050405020304" pitchFamily="18" charset="0"/>
                        </a:rPr>
                        <a:t>Michelle Seitzinger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kern="0">
                          <a:effectLst/>
                          <a:latin typeface="Arial" panose="020B0604020202020204" pitchFamily="34" charset="0"/>
                          <a:ea typeface="Times New Roman" panose="02020603050405020304" pitchFamily="18" charset="0"/>
                          <a:cs typeface="Times New Roman" panose="02020603050405020304" pitchFamily="18" charset="0"/>
                        </a:rPr>
                        <a:t>317-526-0539</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u="sng" kern="0">
                          <a:solidFill>
                            <a:srgbClr val="467886"/>
                          </a:solidFill>
                          <a:effectLst/>
                          <a:latin typeface="Arial" panose="020B0604020202020204" pitchFamily="34" charset="0"/>
                          <a:ea typeface="Times New Roman" panose="02020603050405020304" pitchFamily="18" charset="0"/>
                          <a:cs typeface="Times New Roman" panose="02020603050405020304" pitchFamily="18" charset="0"/>
                          <a:hlinkClick r:id="rId6"/>
                        </a:rPr>
                        <a:t>mseitzinger@stratospherequality.com</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000" kern="0">
                          <a:effectLst/>
                          <a:latin typeface="Arial" panose="020B0604020202020204" pitchFamily="34" charset="0"/>
                          <a:ea typeface="Times New Roman" panose="02020603050405020304" pitchFamily="18" charset="0"/>
                          <a:cs typeface="Times New Roman" panose="02020603050405020304" pitchFamily="18" charset="0"/>
                        </a:rPr>
                        <a:t>12024 Exit 5 Pkwy</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000" kern="0">
                          <a:effectLst/>
                          <a:latin typeface="Arial" panose="020B0604020202020204" pitchFamily="34" charset="0"/>
                          <a:ea typeface="Times New Roman" panose="02020603050405020304" pitchFamily="18" charset="0"/>
                          <a:cs typeface="Times New Roman" panose="02020603050405020304" pitchFamily="18" charset="0"/>
                        </a:rPr>
                        <a:t>Fishers, IN 46037</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69928553"/>
                  </a:ext>
                </a:extLst>
              </a:tr>
              <a:tr h="333880">
                <a:tc>
                  <a:txBody>
                    <a:bodyPr/>
                    <a:lstStyle/>
                    <a:p>
                      <a:pPr marL="0" marR="0" algn="ctr">
                        <a:lnSpc>
                          <a:spcPct val="107000"/>
                        </a:lnSpc>
                        <a:spcBef>
                          <a:spcPts val="0"/>
                        </a:spcBef>
                        <a:spcAft>
                          <a:spcPts val="800"/>
                        </a:spcAft>
                      </a:pPr>
                      <a:r>
                        <a:rPr lang="en-US" sz="1000" kern="0" dirty="0" err="1">
                          <a:effectLst/>
                          <a:latin typeface="Arial" panose="020B0604020202020204" pitchFamily="34" charset="0"/>
                          <a:ea typeface="Times New Roman" panose="02020603050405020304" pitchFamily="18" charset="0"/>
                          <a:cs typeface="Times New Roman" panose="02020603050405020304" pitchFamily="18" charset="0"/>
                        </a:rPr>
                        <a:t>Ubicaciones</a:t>
                      </a:r>
                      <a:r>
                        <a:rPr lang="en-US" sz="1000" kern="0" dirty="0">
                          <a:effectLst/>
                          <a:latin typeface="Arial" panose="020B0604020202020204" pitchFamily="34" charset="0"/>
                          <a:ea typeface="Times New Roman" panose="02020603050405020304" pitchFamily="18" charset="0"/>
                          <a:cs typeface="Times New Roman" panose="02020603050405020304" pitchFamily="18" charset="0"/>
                        </a:rPr>
                        <a:t> de Honda</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kern="0">
                          <a:effectLst/>
                          <a:latin typeface="Arial" panose="020B0604020202020204" pitchFamily="34" charset="0"/>
                          <a:ea typeface="Times New Roman" panose="02020603050405020304" pitchFamily="18" charset="0"/>
                          <a:cs typeface="Times New Roman" panose="02020603050405020304" pitchFamily="18" charset="0"/>
                        </a:rPr>
                        <a:t>Autumn Kramer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kern="0">
                          <a:effectLst/>
                          <a:latin typeface="Arial" panose="020B0604020202020204" pitchFamily="34" charset="0"/>
                          <a:ea typeface="Times New Roman" panose="02020603050405020304" pitchFamily="18" charset="0"/>
                          <a:cs typeface="Times New Roman" panose="02020603050405020304" pitchFamily="18" charset="0"/>
                        </a:rPr>
                        <a:t>440-669-2844</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u="sng" kern="0">
                          <a:solidFill>
                            <a:srgbClr val="467886"/>
                          </a:solidFill>
                          <a:effectLst/>
                          <a:latin typeface="Arial" panose="020B0604020202020204" pitchFamily="34" charset="0"/>
                          <a:ea typeface="Times New Roman" panose="02020603050405020304" pitchFamily="18" charset="0"/>
                          <a:cs typeface="Times New Roman" panose="02020603050405020304" pitchFamily="18" charset="0"/>
                          <a:hlinkClick r:id="rId7"/>
                        </a:rPr>
                        <a:t>akramer@stratospherequality.com</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000" kern="0">
                          <a:effectLst/>
                          <a:latin typeface="Arial" panose="020B0604020202020204" pitchFamily="34" charset="0"/>
                          <a:ea typeface="Times New Roman" panose="02020603050405020304" pitchFamily="18" charset="0"/>
                          <a:cs typeface="Times New Roman" panose="02020603050405020304" pitchFamily="18" charset="0"/>
                        </a:rPr>
                        <a:t>12024 Exit 5 Pkwy</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000" kern="0">
                          <a:effectLst/>
                          <a:latin typeface="Arial" panose="020B0604020202020204" pitchFamily="34" charset="0"/>
                          <a:ea typeface="Times New Roman" panose="02020603050405020304" pitchFamily="18" charset="0"/>
                          <a:cs typeface="Times New Roman" panose="02020603050405020304" pitchFamily="18" charset="0"/>
                        </a:rPr>
                        <a:t>Fishers, IN 46037</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6326319"/>
                  </a:ext>
                </a:extLst>
              </a:tr>
              <a:tr h="333880">
                <a:tc>
                  <a:txBody>
                    <a:bodyPr/>
                    <a:lstStyle/>
                    <a:p>
                      <a:pPr marL="0" marR="0" algn="ctr">
                        <a:lnSpc>
                          <a:spcPct val="107000"/>
                        </a:lnSpc>
                        <a:spcBef>
                          <a:spcPts val="0"/>
                        </a:spcBef>
                        <a:spcAft>
                          <a:spcPts val="800"/>
                        </a:spcAft>
                      </a:pPr>
                      <a:r>
                        <a:rPr lang="en-US" sz="1000" kern="0" dirty="0" err="1">
                          <a:effectLst/>
                          <a:latin typeface="Arial" panose="020B0604020202020204" pitchFamily="34" charset="0"/>
                          <a:ea typeface="Times New Roman" panose="02020603050405020304" pitchFamily="18" charset="0"/>
                          <a:cs typeface="Times New Roman" panose="02020603050405020304" pitchFamily="18" charset="0"/>
                        </a:rPr>
                        <a:t>Región</a:t>
                      </a:r>
                      <a:r>
                        <a:rPr lang="en-US" sz="1000" kern="0" dirty="0">
                          <a:effectLst/>
                          <a:latin typeface="Arial" panose="020B0604020202020204" pitchFamily="34" charset="0"/>
                          <a:ea typeface="Times New Roman" panose="02020603050405020304" pitchFamily="18" charset="0"/>
                          <a:cs typeface="Times New Roman" panose="02020603050405020304" pitchFamily="18" charset="0"/>
                        </a:rPr>
                        <a:t> Sur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kern="0">
                          <a:effectLst/>
                          <a:latin typeface="Arial" panose="020B0604020202020204" pitchFamily="34" charset="0"/>
                          <a:ea typeface="Times New Roman" panose="02020603050405020304" pitchFamily="18" charset="0"/>
                          <a:cs typeface="Times New Roman" panose="02020603050405020304" pitchFamily="18" charset="0"/>
                        </a:rPr>
                        <a:t>Ashley Patterson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kern="0">
                          <a:effectLst/>
                          <a:latin typeface="Arial" panose="020B0604020202020204" pitchFamily="34" charset="0"/>
                          <a:ea typeface="Times New Roman" panose="02020603050405020304" pitchFamily="18" charset="0"/>
                          <a:cs typeface="Times New Roman" panose="02020603050405020304" pitchFamily="18" charset="0"/>
                        </a:rPr>
                        <a:t>919-907-9058</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u="sng" kern="0">
                          <a:solidFill>
                            <a:srgbClr val="467886"/>
                          </a:solidFill>
                          <a:effectLst/>
                          <a:latin typeface="Arial" panose="020B0604020202020204" pitchFamily="34" charset="0"/>
                          <a:ea typeface="Times New Roman" panose="02020603050405020304" pitchFamily="18" charset="0"/>
                          <a:cs typeface="Times New Roman" panose="02020603050405020304" pitchFamily="18" charset="0"/>
                          <a:hlinkClick r:id="rId8"/>
                        </a:rPr>
                        <a:t>apatterson@stratospherequality.com</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000" kern="0">
                          <a:effectLst/>
                          <a:latin typeface="Arial" panose="020B0604020202020204" pitchFamily="34" charset="0"/>
                          <a:ea typeface="Times New Roman" panose="02020603050405020304" pitchFamily="18" charset="0"/>
                          <a:cs typeface="Times New Roman" panose="02020603050405020304" pitchFamily="18" charset="0"/>
                        </a:rPr>
                        <a:t>12024 Exit 5 Pkwy</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000" kern="0">
                          <a:effectLst/>
                          <a:latin typeface="Arial" panose="020B0604020202020204" pitchFamily="34" charset="0"/>
                          <a:ea typeface="Times New Roman" panose="02020603050405020304" pitchFamily="18" charset="0"/>
                          <a:cs typeface="Times New Roman" panose="02020603050405020304" pitchFamily="18" charset="0"/>
                        </a:rPr>
                        <a:t>Fishers, IN 46037</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51240336"/>
                  </a:ext>
                </a:extLst>
              </a:tr>
              <a:tr h="504474">
                <a:tc>
                  <a:txBody>
                    <a:bodyPr/>
                    <a:lstStyle/>
                    <a:p>
                      <a:pPr marL="0" marR="0" algn="ctr">
                        <a:lnSpc>
                          <a:spcPct val="107000"/>
                        </a:lnSpc>
                        <a:spcBef>
                          <a:spcPts val="0"/>
                        </a:spcBef>
                        <a:spcAft>
                          <a:spcPts val="800"/>
                        </a:spcAft>
                      </a:pPr>
                      <a:r>
                        <a:rPr lang="en-US" sz="1000" kern="0" dirty="0" err="1">
                          <a:effectLst/>
                          <a:latin typeface="Arial" panose="020B0604020202020204" pitchFamily="34" charset="0"/>
                          <a:ea typeface="Times New Roman" panose="02020603050405020304" pitchFamily="18" charset="0"/>
                          <a:cs typeface="Times New Roman" panose="02020603050405020304" pitchFamily="18" charset="0"/>
                        </a:rPr>
                        <a:t>Corporativo</a:t>
                      </a:r>
                      <a:r>
                        <a:rPr lang="en-US" sz="1000" kern="0" dirty="0">
                          <a:effectLst/>
                          <a:latin typeface="Arial" panose="020B0604020202020204" pitchFamily="34" charset="0"/>
                          <a:ea typeface="Times New Roman" panose="02020603050405020304" pitchFamily="18" charset="0"/>
                          <a:cs typeface="Times New Roman" panose="02020603050405020304" pitchFamily="18" charset="0"/>
                        </a:rPr>
                        <a:t> – </a:t>
                      </a:r>
                      <a:r>
                        <a:rPr lang="en-US" sz="1000" kern="0" dirty="0" err="1">
                          <a:effectLst/>
                          <a:latin typeface="Arial" panose="020B0604020202020204" pitchFamily="34" charset="0"/>
                          <a:ea typeface="Times New Roman" panose="02020603050405020304" pitchFamily="18" charset="0"/>
                          <a:cs typeface="Times New Roman" panose="02020603050405020304" pitchFamily="18" charset="0"/>
                        </a:rPr>
                        <a:t>Gerente</a:t>
                      </a:r>
                      <a:r>
                        <a:rPr lang="en-US" sz="1000" kern="0" dirty="0">
                          <a:effectLst/>
                          <a:latin typeface="Arial" panose="020B0604020202020204" pitchFamily="34" charset="0"/>
                          <a:ea typeface="Times New Roman" panose="02020603050405020304" pitchFamily="18" charset="0"/>
                          <a:cs typeface="Times New Roman" panose="02020603050405020304" pitchFamily="18" charset="0"/>
                        </a:rPr>
                        <a:t> de RRHH</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kern="0">
                          <a:effectLst/>
                          <a:latin typeface="Arial" panose="020B0604020202020204" pitchFamily="34" charset="0"/>
                          <a:ea typeface="Times New Roman" panose="02020603050405020304" pitchFamily="18" charset="0"/>
                          <a:cs typeface="Times New Roman" panose="02020603050405020304" pitchFamily="18" charset="0"/>
                        </a:rPr>
                        <a:t>Becky Feltner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kern="0">
                          <a:effectLst/>
                          <a:latin typeface="Arial" panose="020B0604020202020204" pitchFamily="34" charset="0"/>
                          <a:ea typeface="Times New Roman" panose="02020603050405020304" pitchFamily="18" charset="0"/>
                          <a:cs typeface="Times New Roman" panose="02020603050405020304" pitchFamily="18" charset="0"/>
                        </a:rPr>
                        <a:t>317-938-3519</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u="sng" kern="0" dirty="0">
                          <a:solidFill>
                            <a:srgbClr val="467886"/>
                          </a:solidFill>
                          <a:effectLst/>
                          <a:latin typeface="Arial" panose="020B0604020202020204" pitchFamily="34" charset="0"/>
                          <a:ea typeface="Times New Roman" panose="02020603050405020304" pitchFamily="18" charset="0"/>
                          <a:cs typeface="Times New Roman" panose="02020603050405020304" pitchFamily="18" charset="0"/>
                          <a:hlinkClick r:id="rId9"/>
                        </a:rPr>
                        <a:t>bfeltner@stratospherequality.com</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000" kern="0">
                          <a:effectLst/>
                          <a:latin typeface="Arial" panose="020B0604020202020204" pitchFamily="34" charset="0"/>
                          <a:ea typeface="Times New Roman" panose="02020603050405020304" pitchFamily="18" charset="0"/>
                          <a:cs typeface="Times New Roman" panose="02020603050405020304" pitchFamily="18" charset="0"/>
                        </a:rPr>
                        <a:t>12024 Exit 5 Pkwy</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000" kern="0">
                          <a:effectLst/>
                          <a:latin typeface="Arial" panose="020B0604020202020204" pitchFamily="34" charset="0"/>
                          <a:ea typeface="Times New Roman" panose="02020603050405020304" pitchFamily="18" charset="0"/>
                          <a:cs typeface="Times New Roman" panose="02020603050405020304" pitchFamily="18" charset="0"/>
                        </a:rPr>
                        <a:t>Fishers, IN 46037</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20375580"/>
                  </a:ext>
                </a:extLst>
              </a:tr>
              <a:tr h="675067">
                <a:tc>
                  <a:txBody>
                    <a:bodyPr/>
                    <a:lstStyle/>
                    <a:p>
                      <a:pPr marL="0" marR="0" algn="ctr">
                        <a:lnSpc>
                          <a:spcPct val="107000"/>
                        </a:lnSpc>
                        <a:spcBef>
                          <a:spcPts val="0"/>
                        </a:spcBef>
                        <a:spcAft>
                          <a:spcPts val="800"/>
                        </a:spcAft>
                      </a:pPr>
                      <a:r>
                        <a:rPr lang="en-US" sz="1000" kern="0" dirty="0" err="1">
                          <a:effectLst/>
                          <a:latin typeface="Arial" panose="020B0604020202020204" pitchFamily="34" charset="0"/>
                          <a:ea typeface="Times New Roman" panose="02020603050405020304" pitchFamily="18" charset="0"/>
                          <a:cs typeface="Times New Roman" panose="02020603050405020304" pitchFamily="18" charset="0"/>
                        </a:rPr>
                        <a:t>Corporativo</a:t>
                      </a:r>
                      <a:r>
                        <a:rPr lang="en-US" sz="1000" kern="0" dirty="0">
                          <a:effectLst/>
                          <a:latin typeface="Arial" panose="020B0604020202020204" pitchFamily="34" charset="0"/>
                          <a:ea typeface="Times New Roman" panose="02020603050405020304" pitchFamily="18" charset="0"/>
                          <a:cs typeface="Times New Roman" panose="02020603050405020304" pitchFamily="18" charset="0"/>
                        </a:rPr>
                        <a:t> – Director de </a:t>
                      </a:r>
                      <a:r>
                        <a:rPr lang="en-US" sz="1000" kern="0" dirty="0" err="1">
                          <a:effectLst/>
                          <a:latin typeface="Arial" panose="020B0604020202020204" pitchFamily="34" charset="0"/>
                          <a:ea typeface="Times New Roman" panose="02020603050405020304" pitchFamily="18" charset="0"/>
                          <a:cs typeface="Times New Roman" panose="02020603050405020304" pitchFamily="18" charset="0"/>
                        </a:rPr>
                        <a:t>Talento</a:t>
                      </a:r>
                      <a:r>
                        <a:rPr lang="en-US" sz="1000" kern="0" dirty="0">
                          <a:effectLst/>
                          <a:latin typeface="Arial" panose="020B0604020202020204" pitchFamily="34" charset="0"/>
                          <a:ea typeface="Times New Roman" panose="02020603050405020304" pitchFamily="18" charset="0"/>
                          <a:cs typeface="Times New Roman" panose="02020603050405020304" pitchFamily="18" charset="0"/>
                        </a:rPr>
                        <a:t> y Cultura</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kern="0">
                          <a:effectLst/>
                          <a:latin typeface="Arial" panose="020B0604020202020204" pitchFamily="34" charset="0"/>
                          <a:ea typeface="Times New Roman" panose="02020603050405020304" pitchFamily="18" charset="0"/>
                          <a:cs typeface="Times New Roman" panose="02020603050405020304" pitchFamily="18" charset="0"/>
                        </a:rPr>
                        <a:t>Shamay Theobald</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kern="0">
                          <a:effectLst/>
                          <a:latin typeface="Arial" panose="020B0604020202020204" pitchFamily="34" charset="0"/>
                          <a:ea typeface="Times New Roman" panose="02020603050405020304" pitchFamily="18" charset="0"/>
                          <a:cs typeface="Times New Roman" panose="02020603050405020304" pitchFamily="18" charset="0"/>
                        </a:rPr>
                        <a:t>317-849-7187</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u="sng" kern="0">
                          <a:solidFill>
                            <a:srgbClr val="467886"/>
                          </a:solidFill>
                          <a:effectLst/>
                          <a:latin typeface="Arial" panose="020B0604020202020204" pitchFamily="34" charset="0"/>
                          <a:ea typeface="Times New Roman" panose="02020603050405020304" pitchFamily="18" charset="0"/>
                          <a:cs typeface="Times New Roman" panose="02020603050405020304" pitchFamily="18" charset="0"/>
                          <a:hlinkClick r:id="rId10"/>
                        </a:rPr>
                        <a:t>stheobald@stratospherequality.com</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000" kern="0">
                          <a:effectLst/>
                          <a:latin typeface="Arial" panose="020B0604020202020204" pitchFamily="34" charset="0"/>
                          <a:ea typeface="Times New Roman" panose="02020603050405020304" pitchFamily="18" charset="0"/>
                          <a:cs typeface="Times New Roman" panose="02020603050405020304" pitchFamily="18" charset="0"/>
                        </a:rPr>
                        <a:t>12024 Exit 5 Pkwy</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000" kern="0">
                          <a:effectLst/>
                          <a:latin typeface="Arial" panose="020B0604020202020204" pitchFamily="34" charset="0"/>
                          <a:ea typeface="Times New Roman" panose="02020603050405020304" pitchFamily="18" charset="0"/>
                          <a:cs typeface="Times New Roman" panose="02020603050405020304" pitchFamily="18" charset="0"/>
                        </a:rPr>
                        <a:t>Fishers, IN 46037</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67865619"/>
                  </a:ext>
                </a:extLst>
              </a:tr>
              <a:tr h="504474">
                <a:tc>
                  <a:txBody>
                    <a:bodyPr/>
                    <a:lstStyle/>
                    <a:p>
                      <a:pPr marL="0" marR="0" algn="ctr">
                        <a:lnSpc>
                          <a:spcPct val="107000"/>
                        </a:lnSpc>
                        <a:spcBef>
                          <a:spcPts val="0"/>
                        </a:spcBef>
                        <a:spcAft>
                          <a:spcPts val="800"/>
                        </a:spcAft>
                      </a:pPr>
                      <a:r>
                        <a:rPr lang="en-US" sz="1000" kern="0" dirty="0" err="1">
                          <a:effectLst/>
                          <a:latin typeface="Arial" panose="020B0604020202020204" pitchFamily="34" charset="0"/>
                          <a:ea typeface="Times New Roman" panose="02020603050405020304" pitchFamily="18" charset="0"/>
                          <a:cs typeface="Times New Roman" panose="02020603050405020304" pitchFamily="18" charset="0"/>
                        </a:rPr>
                        <a:t>Corporativo</a:t>
                      </a:r>
                      <a:r>
                        <a:rPr lang="en-US" sz="1000" kern="0" dirty="0">
                          <a:effectLst/>
                          <a:latin typeface="Arial" panose="020B0604020202020204" pitchFamily="34" charset="0"/>
                          <a:ea typeface="Times New Roman" panose="02020603050405020304" pitchFamily="18" charset="0"/>
                          <a:cs typeface="Times New Roman" panose="02020603050405020304" pitchFamily="18" charset="0"/>
                        </a:rPr>
                        <a:t> – </a:t>
                      </a:r>
                      <a:r>
                        <a:rPr lang="en-US" sz="1000" kern="0" dirty="0" err="1">
                          <a:effectLst/>
                          <a:latin typeface="Arial" panose="020B0604020202020204" pitchFamily="34" charset="0"/>
                          <a:ea typeface="Times New Roman" panose="02020603050405020304" pitchFamily="18" charset="0"/>
                          <a:cs typeface="Times New Roman" panose="02020603050405020304" pitchFamily="18" charset="0"/>
                        </a:rPr>
                        <a:t>Gerente</a:t>
                      </a:r>
                      <a:r>
                        <a:rPr lang="en-US" sz="1000" kern="0" dirty="0">
                          <a:effectLst/>
                          <a:latin typeface="Arial" panose="020B0604020202020204" pitchFamily="34" charset="0"/>
                          <a:ea typeface="Times New Roman" panose="02020603050405020304" pitchFamily="18" charset="0"/>
                          <a:cs typeface="Times New Roman" panose="02020603050405020304" pitchFamily="18" charset="0"/>
                        </a:rPr>
                        <a:t> de </a:t>
                      </a:r>
                      <a:r>
                        <a:rPr lang="en-US" sz="1000" kern="0" dirty="0" err="1">
                          <a:effectLst/>
                          <a:latin typeface="Arial" panose="020B0604020202020204" pitchFamily="34" charset="0"/>
                          <a:ea typeface="Times New Roman" panose="02020603050405020304" pitchFamily="18" charset="0"/>
                          <a:cs typeface="Times New Roman" panose="02020603050405020304" pitchFamily="18" charset="0"/>
                        </a:rPr>
                        <a:t>Beneficios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kern="0">
                          <a:effectLst/>
                          <a:latin typeface="Arial" panose="020B0604020202020204" pitchFamily="34" charset="0"/>
                          <a:ea typeface="Times New Roman" panose="02020603050405020304" pitchFamily="18" charset="0"/>
                          <a:cs typeface="Times New Roman" panose="02020603050405020304" pitchFamily="18" charset="0"/>
                        </a:rPr>
                        <a:t>Alison Wolff</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kern="0">
                          <a:effectLst/>
                          <a:latin typeface="Arial" panose="020B0604020202020204" pitchFamily="34" charset="0"/>
                          <a:ea typeface="Times New Roman" panose="02020603050405020304" pitchFamily="18" charset="0"/>
                          <a:cs typeface="Times New Roman" panose="02020603050405020304" pitchFamily="18" charset="0"/>
                        </a:rPr>
                        <a:t>317-409-7594</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u="sng" kern="0">
                          <a:solidFill>
                            <a:srgbClr val="467886"/>
                          </a:solidFill>
                          <a:effectLst/>
                          <a:latin typeface="Arial" panose="020B0604020202020204" pitchFamily="34" charset="0"/>
                          <a:ea typeface="Times New Roman" panose="02020603050405020304" pitchFamily="18" charset="0"/>
                          <a:cs typeface="Times New Roman" panose="02020603050405020304" pitchFamily="18" charset="0"/>
                          <a:hlinkClick r:id="rId11"/>
                        </a:rPr>
                        <a:t>awolff@stratospherquality.com</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000" kern="0" dirty="0">
                          <a:effectLst/>
                          <a:latin typeface="Arial" panose="020B0604020202020204" pitchFamily="34" charset="0"/>
                          <a:ea typeface="Times New Roman" panose="02020603050405020304" pitchFamily="18" charset="0"/>
                          <a:cs typeface="Times New Roman" panose="02020603050405020304" pitchFamily="18" charset="0"/>
                        </a:rPr>
                        <a:t>12024 Exit 5 Pkwy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000" kern="0" dirty="0">
                          <a:effectLst/>
                          <a:latin typeface="Arial" panose="020B0604020202020204" pitchFamily="34" charset="0"/>
                          <a:ea typeface="Times New Roman" panose="02020603050405020304" pitchFamily="18" charset="0"/>
                          <a:cs typeface="Times New Roman" panose="02020603050405020304" pitchFamily="18" charset="0"/>
                        </a:rPr>
                        <a:t>Fishers, IN 46037</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32284236"/>
                  </a:ext>
                </a:extLst>
              </a:tr>
            </a:tbl>
          </a:graphicData>
        </a:graphic>
      </p:graphicFrame>
      <p:pic>
        <p:nvPicPr>
          <p:cNvPr id="4" name="Recorded Sound">
            <a:hlinkClick r:id="" action="ppaction://media"/>
            <a:extLst>
              <a:ext uri="{FF2B5EF4-FFF2-40B4-BE49-F238E27FC236}">
                <a16:creationId xmlns:a16="http://schemas.microsoft.com/office/drawing/2014/main" id="{0377D217-22A7-727C-6EB4-5037267FAA85}"/>
              </a:ext>
            </a:extLst>
          </p:cNvPr>
          <p:cNvPicPr>
            <a:picLocks noChangeAspect="1"/>
          </p:cNvPicPr>
          <p:nvPr>
            <a:audioFile r:link="rId2"/>
            <p:extLst>
              <p:ext uri="{DAA4B4D4-6D71-4841-9C94-3DE7FCFB9230}">
                <p14:media xmlns:p14="http://schemas.microsoft.com/office/powerpoint/2010/main" r:embed="rId1"/>
              </p:ext>
            </p:extLst>
          </p:nvPr>
        </p:nvPicPr>
        <p:blipFill>
          <a:blip r:embed="rId12">
            <a:extLst>
              <a:ext uri="{BEBA8EAE-BF5A-486C-A8C5-ECC9F3942E4B}">
                <a14:imgProps xmlns:a14="http://schemas.microsoft.com/office/drawing/2010/main">
                  <a14:imgLayer r:embed="rId13">
                    <a14:imgEffect>
                      <a14:colorTemperature colorTemp="4700"/>
                    </a14:imgEffect>
                  </a14:imgLayer>
                </a14:imgProps>
              </a:ext>
            </a:extLst>
          </a:blip>
          <a:stretch>
            <a:fillRect/>
          </a:stretch>
        </p:blipFill>
        <p:spPr>
          <a:xfrm>
            <a:off x="7975282" y="5966541"/>
            <a:ext cx="609600" cy="609600"/>
          </a:xfrm>
          <a:prstGeom prst="rect">
            <a:avLst/>
          </a:prstGeom>
        </p:spPr>
      </p:pic>
    </p:spTree>
    <p:extLst>
      <p:ext uri="{BB962C8B-B14F-4D97-AF65-F5344CB8AC3E}">
        <p14:creationId xmlns:p14="http://schemas.microsoft.com/office/powerpoint/2010/main" val="158346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501C0-0B45-EADC-98B5-54FBACCE5549}"/>
              </a:ext>
            </a:extLst>
          </p:cNvPr>
          <p:cNvSpPr>
            <a:spLocks noGrp="1"/>
          </p:cNvSpPr>
          <p:nvPr>
            <p:ph type="title"/>
          </p:nvPr>
        </p:nvSpPr>
        <p:spPr/>
        <p:txBody>
          <a:bodyPr/>
          <a:lstStyle/>
          <a:p>
            <a:r>
              <a:rPr lang="en-US" cap="small" dirty="0" err="1"/>
              <a:t>Solicitud</a:t>
            </a:r>
            <a:r>
              <a:rPr lang="en-US" cap="small" dirty="0"/>
              <a:t> de </a:t>
            </a:r>
            <a:r>
              <a:rPr lang="en-US" cap="small" dirty="0" err="1"/>
              <a:t>inicio</a:t>
            </a:r>
            <a:r>
              <a:rPr lang="en-US" cap="small" dirty="0"/>
              <a:t> (</a:t>
            </a:r>
            <a:r>
              <a:rPr lang="en-US" cap="small" dirty="0" err="1"/>
              <a:t>continuación</a:t>
            </a:r>
            <a:r>
              <a:rPr lang="en-US" cap="small" dirty="0"/>
              <a:t>)</a:t>
            </a:r>
            <a:endParaRPr lang="en-US" dirty="0"/>
          </a:p>
        </p:txBody>
      </p:sp>
      <p:sp>
        <p:nvSpPr>
          <p:cNvPr id="3" name="Text Placeholder 2">
            <a:extLst>
              <a:ext uri="{FF2B5EF4-FFF2-40B4-BE49-F238E27FC236}">
                <a16:creationId xmlns:a16="http://schemas.microsoft.com/office/drawing/2014/main" id="{8B8C8ECD-BE1E-4128-58B9-BE22DDB8F110}"/>
              </a:ext>
            </a:extLst>
          </p:cNvPr>
          <p:cNvSpPr>
            <a:spLocks noGrp="1"/>
          </p:cNvSpPr>
          <p:nvPr>
            <p:ph type="body" sz="quarter" idx="13"/>
          </p:nvPr>
        </p:nvSpPr>
        <p:spPr>
          <a:xfrm>
            <a:off x="762000" y="1828800"/>
            <a:ext cx="8077200" cy="4572000"/>
          </a:xfrm>
        </p:spPr>
        <p:txBody>
          <a:bodyPr/>
          <a:lstStyle/>
          <a:p>
            <a:pPr marL="0" marR="0" indent="0">
              <a:lnSpc>
                <a:spcPct val="107000"/>
              </a:lnSpc>
              <a:spcBef>
                <a:spcPts val="0"/>
              </a:spcBef>
              <a:spcAft>
                <a:spcPts val="800"/>
              </a:spcAft>
              <a:buNone/>
            </a:pPr>
            <a:r>
              <a:rPr lang="es-ES" sz="1800" kern="0" dirty="0">
                <a:latin typeface="Arial" panose="020B0604020202020204" pitchFamily="34" charset="0"/>
                <a:ea typeface="Times New Roman" panose="02020603050405020304" pitchFamily="18" charset="0"/>
                <a:cs typeface="Times New Roman" panose="02020603050405020304" pitchFamily="18" charset="0"/>
              </a:rPr>
              <a:t>Un empleado también puede optar por ponerse en contacto con el Departamento de Recursos Humanos de </a:t>
            </a:r>
            <a:r>
              <a:rPr lang="es-ES" sz="1800" kern="0" dirty="0" err="1">
                <a:latin typeface="Arial" panose="020B0604020202020204" pitchFamily="34" charset="0"/>
                <a:ea typeface="Times New Roman" panose="02020603050405020304" pitchFamily="18" charset="0"/>
                <a:cs typeface="Times New Roman" panose="02020603050405020304" pitchFamily="18" charset="0"/>
              </a:rPr>
              <a:t>Stratosphere</a:t>
            </a:r>
            <a:r>
              <a:rPr lang="es-ES" sz="1800" kern="0" dirty="0">
                <a:latin typeface="Arial" panose="020B0604020202020204" pitchFamily="34" charset="0"/>
                <a:ea typeface="Times New Roman" panose="02020603050405020304" pitchFamily="18" charset="0"/>
                <a:cs typeface="Times New Roman" panose="02020603050405020304" pitchFamily="18" charset="0"/>
              </a:rPr>
              <a:t> </a:t>
            </a:r>
            <a:r>
              <a:rPr lang="es-ES" sz="1800" kern="0" dirty="0" err="1">
                <a:latin typeface="Arial" panose="020B0604020202020204" pitchFamily="34" charset="0"/>
                <a:ea typeface="Times New Roman" panose="02020603050405020304" pitchFamily="18" charset="0"/>
                <a:cs typeface="Times New Roman" panose="02020603050405020304" pitchFamily="18" charset="0"/>
              </a:rPr>
              <a:t>Quality</a:t>
            </a:r>
            <a:r>
              <a:rPr lang="es-ES" sz="1800" kern="0" dirty="0">
                <a:latin typeface="Arial" panose="020B0604020202020204" pitchFamily="34" charset="0"/>
                <a:ea typeface="Times New Roman" panose="02020603050405020304" pitchFamily="18" charset="0"/>
                <a:cs typeface="Times New Roman" panose="02020603050405020304" pitchFamily="18" charset="0"/>
              </a:rPr>
              <a:t> de manera más general</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1085850" lvl="1" algn="just">
              <a:lnSpc>
                <a:spcPct val="107000"/>
              </a:lnSpc>
              <a:spcBef>
                <a:spcPts val="0"/>
              </a:spcBef>
              <a:spcAft>
                <a:spcPts val="800"/>
              </a:spcAft>
            </a:pP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Email: 	HR@stratospherequality.com</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1085850" lvl="1" algn="just">
              <a:lnSpc>
                <a:spcPct val="107000"/>
              </a:lnSpc>
              <a:spcBef>
                <a:spcPts val="0"/>
              </a:spcBef>
            </a:pP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Phone: 877-224-8584 Ext 5</a:t>
            </a:r>
          </a:p>
          <a:p>
            <a:pPr marL="800100" lvl="1" indent="0" algn="just">
              <a:lnSpc>
                <a:spcPct val="107000"/>
              </a:lnSpc>
              <a:spcBef>
                <a:spcPts val="0"/>
              </a:spcBef>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s-ES" sz="1800" b="1" kern="0" dirty="0">
                <a:latin typeface="Arial" panose="020B0604020202020204" pitchFamily="34" charset="0"/>
                <a:ea typeface="Times New Roman" panose="02020603050405020304" pitchFamily="18" charset="0"/>
                <a:cs typeface="Times New Roman" panose="02020603050405020304" pitchFamily="18" charset="0"/>
              </a:rPr>
              <a:t>El empleado declara la necesidad de adaptación</a:t>
            </a:r>
            <a:r>
              <a:rPr lang="en-US" sz="1800" b="1" kern="0" dirty="0">
                <a:effectLst/>
                <a:latin typeface="Arial" panose="020B0604020202020204" pitchFamily="34" charset="0"/>
                <a:ea typeface="Times New Roman" panose="02020603050405020304" pitchFamily="18" charset="0"/>
                <a:cs typeface="Times New Roman" panose="02020603050405020304" pitchFamily="18" charset="0"/>
              </a:rPr>
              <a:t>: </a:t>
            </a:r>
          </a:p>
          <a:p>
            <a:pPr marL="0" indent="0">
              <a:buNone/>
            </a:pPr>
            <a:endParaRPr lang="en-US" sz="1100" b="1" kern="0" dirty="0">
              <a:effectLst/>
              <a:latin typeface="Arial" panose="020B0604020202020204" pitchFamily="34" charset="0"/>
              <a:ea typeface="Times New Roman" panose="02020603050405020304" pitchFamily="18" charset="0"/>
              <a:cs typeface="Times New Roman" panose="02020603050405020304" pitchFamily="18" charset="0"/>
            </a:endParaRPr>
          </a:p>
          <a:p>
            <a:pPr lvl="1"/>
            <a:r>
              <a:rPr lang="es-ES" sz="1600" kern="0" dirty="0">
                <a:latin typeface="Arial" panose="020B0604020202020204" pitchFamily="34" charset="0"/>
                <a:ea typeface="Times New Roman" panose="02020603050405020304" pitchFamily="18" charset="0"/>
                <a:cs typeface="Times New Roman" panose="02020603050405020304" pitchFamily="18" charset="0"/>
              </a:rPr>
              <a:t>Un Empleado no está obligado a usar términos específicos como "ADA" o "adaptación razonable" al hacer una solicitud. Un empleado tampoco está obligado a explicar específicamente su condición médica. Basta con describir la limitación y el apoyo necesario. Por ejemplo: "Tengo una afección médica que limita mi capacidad para levantar objetos pesados. ¿Podría recibir asistencia o ser reasignado a tareas que no requieren ser levantado?"</a:t>
            </a:r>
            <a:endParaRPr lang="en-US" dirty="0"/>
          </a:p>
        </p:txBody>
      </p:sp>
      <p:pic>
        <p:nvPicPr>
          <p:cNvPr id="4" name="Recorded Sound">
            <a:hlinkClick r:id="" action="ppaction://media"/>
            <a:extLst>
              <a:ext uri="{FF2B5EF4-FFF2-40B4-BE49-F238E27FC236}">
                <a16:creationId xmlns:a16="http://schemas.microsoft.com/office/drawing/2014/main" id="{AABCE6B9-4ECD-2547-4903-C8C47509C8FB}"/>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8077200" y="5791200"/>
            <a:ext cx="609600" cy="609600"/>
          </a:xfrm>
          <a:prstGeom prst="rect">
            <a:avLst/>
          </a:prstGeom>
        </p:spPr>
      </p:pic>
    </p:spTree>
    <p:extLst>
      <p:ext uri="{BB962C8B-B14F-4D97-AF65-F5344CB8AC3E}">
        <p14:creationId xmlns:p14="http://schemas.microsoft.com/office/powerpoint/2010/main" val="284024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986E8-AD47-F687-8CC5-B498A7E8F21F}"/>
              </a:ext>
            </a:extLst>
          </p:cNvPr>
          <p:cNvSpPr>
            <a:spLocks noGrp="1"/>
          </p:cNvSpPr>
          <p:nvPr>
            <p:ph type="title"/>
          </p:nvPr>
        </p:nvSpPr>
        <p:spPr/>
        <p:txBody>
          <a:bodyPr/>
          <a:lstStyle/>
          <a:p>
            <a:r>
              <a:rPr lang="en-US" cap="small" dirty="0" err="1"/>
              <a:t>Solicitud</a:t>
            </a:r>
            <a:r>
              <a:rPr lang="en-US" cap="small" dirty="0"/>
              <a:t> de </a:t>
            </a:r>
            <a:r>
              <a:rPr lang="en-US" cap="small" dirty="0" err="1"/>
              <a:t>inicio</a:t>
            </a:r>
            <a:r>
              <a:rPr lang="en-US" cap="small" dirty="0"/>
              <a:t> (</a:t>
            </a:r>
            <a:r>
              <a:rPr lang="en-US" cap="small" dirty="0" err="1"/>
              <a:t>continuación</a:t>
            </a:r>
            <a:r>
              <a:rPr lang="en-US" cap="small" dirty="0"/>
              <a:t>)</a:t>
            </a:r>
            <a:endParaRPr lang="en-US" dirty="0"/>
          </a:p>
        </p:txBody>
      </p:sp>
      <p:sp>
        <p:nvSpPr>
          <p:cNvPr id="3" name="Text Placeholder 2">
            <a:extLst>
              <a:ext uri="{FF2B5EF4-FFF2-40B4-BE49-F238E27FC236}">
                <a16:creationId xmlns:a16="http://schemas.microsoft.com/office/drawing/2014/main" id="{0C680615-EAB1-A019-5610-5FB28CD97739}"/>
              </a:ext>
            </a:extLst>
          </p:cNvPr>
          <p:cNvSpPr>
            <a:spLocks noGrp="1"/>
          </p:cNvSpPr>
          <p:nvPr>
            <p:ph type="body" sz="quarter" idx="13"/>
          </p:nvPr>
        </p:nvSpPr>
        <p:spPr>
          <a:xfrm>
            <a:off x="794951" y="2209800"/>
            <a:ext cx="8077200" cy="4572000"/>
          </a:xfrm>
        </p:spPr>
        <p:txBody>
          <a:bodyPr/>
          <a:lstStyle/>
          <a:p>
            <a:r>
              <a:rPr lang="es-ES" sz="2000" b="1" kern="0" dirty="0">
                <a:latin typeface="Arial" panose="020B0604020202020204" pitchFamily="34" charset="0"/>
                <a:ea typeface="Times New Roman" panose="02020603050405020304" pitchFamily="18" charset="0"/>
                <a:cs typeface="Times New Roman" panose="02020603050405020304" pitchFamily="18" charset="0"/>
              </a:rPr>
              <a:t>El empleado limita la divulgación de su información médica</a:t>
            </a:r>
            <a:r>
              <a:rPr lang="en-US" sz="2000" kern="0" dirty="0">
                <a:effectLst/>
                <a:latin typeface="Arial" panose="020B0604020202020204" pitchFamily="34" charset="0"/>
                <a:ea typeface="Times New Roman" panose="02020603050405020304" pitchFamily="18" charset="0"/>
                <a:cs typeface="Times New Roman" panose="02020603050405020304" pitchFamily="18" charset="0"/>
              </a:rPr>
              <a:t>. </a:t>
            </a:r>
          </a:p>
          <a:p>
            <a:pPr marL="0" indent="0">
              <a:buNone/>
            </a:pPr>
            <a:endParaRPr lang="en-US" sz="1800" kern="0" dirty="0">
              <a:effectLst/>
              <a:latin typeface="Arial" panose="020B0604020202020204" pitchFamily="34" charset="0"/>
              <a:ea typeface="Times New Roman" panose="02020603050405020304" pitchFamily="18" charset="0"/>
              <a:cs typeface="Times New Roman" panose="02020603050405020304" pitchFamily="18" charset="0"/>
            </a:endParaRPr>
          </a:p>
          <a:p>
            <a:pPr lvl="1"/>
            <a:r>
              <a:rPr lang="es-ES" sz="1800" kern="0" dirty="0">
                <a:latin typeface="Arial" panose="020B0604020202020204" pitchFamily="34" charset="0"/>
                <a:ea typeface="Times New Roman" panose="02020603050405020304" pitchFamily="18" charset="0"/>
                <a:cs typeface="Times New Roman" panose="02020603050405020304" pitchFamily="18" charset="0"/>
              </a:rPr>
              <a:t>En el curso de hacer una solicitud relacionada con adaptaciones, los Empleados no deben enviar información médica o de discapacidad de ningún tipo, en apoyo de una solicitud o de otra manera, a ningún Supervisor, Gerente u otro Empleado, excepto al Representante Regional de Recursos Humanos que sirve como punto de contacto.</a:t>
            </a:r>
            <a:endParaRPr lang="en-US" dirty="0"/>
          </a:p>
        </p:txBody>
      </p:sp>
      <p:pic>
        <p:nvPicPr>
          <p:cNvPr id="4" name="Recorded Sound">
            <a:hlinkClick r:id="" action="ppaction://media"/>
            <a:extLst>
              <a:ext uri="{FF2B5EF4-FFF2-40B4-BE49-F238E27FC236}">
                <a16:creationId xmlns:a16="http://schemas.microsoft.com/office/drawing/2014/main" id="{F72AA874-5890-5D02-9872-A3E7D1A39D35}"/>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8044249" y="5867400"/>
            <a:ext cx="609600" cy="609600"/>
          </a:xfrm>
          <a:prstGeom prst="rect">
            <a:avLst/>
          </a:prstGeom>
        </p:spPr>
      </p:pic>
    </p:spTree>
    <p:extLst>
      <p:ext uri="{BB962C8B-B14F-4D97-AF65-F5344CB8AC3E}">
        <p14:creationId xmlns:p14="http://schemas.microsoft.com/office/powerpoint/2010/main" val="334343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F79B1-F0CD-13FB-7605-7E93FDA449B9}"/>
              </a:ext>
            </a:extLst>
          </p:cNvPr>
          <p:cNvSpPr>
            <a:spLocks noGrp="1"/>
          </p:cNvSpPr>
          <p:nvPr>
            <p:ph type="title"/>
          </p:nvPr>
        </p:nvSpPr>
        <p:spPr/>
        <p:txBody>
          <a:bodyPr/>
          <a:lstStyle/>
          <a:p>
            <a:r>
              <a:rPr lang="es-ES" cap="small" dirty="0"/>
              <a:t>Proceso interactivo entre RRHH y empleado</a:t>
            </a:r>
            <a:endParaRPr lang="en-US" cap="small" dirty="0"/>
          </a:p>
        </p:txBody>
      </p:sp>
      <p:sp>
        <p:nvSpPr>
          <p:cNvPr id="3" name="Text Placeholder 2">
            <a:extLst>
              <a:ext uri="{FF2B5EF4-FFF2-40B4-BE49-F238E27FC236}">
                <a16:creationId xmlns:a16="http://schemas.microsoft.com/office/drawing/2014/main" id="{2E30B19F-E78B-B139-6113-1FB4ED39E9E7}"/>
              </a:ext>
            </a:extLst>
          </p:cNvPr>
          <p:cNvSpPr>
            <a:spLocks noGrp="1"/>
          </p:cNvSpPr>
          <p:nvPr>
            <p:ph type="body" sz="quarter" idx="13"/>
          </p:nvPr>
        </p:nvSpPr>
        <p:spPr>
          <a:xfrm>
            <a:off x="762000" y="1752600"/>
            <a:ext cx="8077200" cy="4572000"/>
          </a:xfrm>
        </p:spPr>
        <p:txBody>
          <a:bodyPr/>
          <a:lstStyle/>
          <a:p>
            <a:r>
              <a:rPr lang="es-ES" sz="1800" b="1" kern="0" dirty="0">
                <a:latin typeface="Arial" panose="020B0604020202020204" pitchFamily="34" charset="0"/>
                <a:ea typeface="Times New Roman" panose="02020603050405020304" pitchFamily="18" charset="0"/>
                <a:cs typeface="Times New Roman" panose="02020603050405020304" pitchFamily="18" charset="0"/>
              </a:rPr>
              <a:t>El Gerente de Recursos Humanos lleva a cabo una revisión rápida:</a:t>
            </a:r>
          </a:p>
          <a:p>
            <a:pPr marL="0" indent="0">
              <a:buNone/>
            </a:pPr>
            <a:endParaRPr lang="en-US" sz="1800" kern="0" dirty="0">
              <a:effectLst/>
              <a:latin typeface="Arial" panose="020B0604020202020204" pitchFamily="34" charset="0"/>
              <a:ea typeface="Times New Roman" panose="02020603050405020304" pitchFamily="18" charset="0"/>
              <a:cs typeface="Times New Roman" panose="02020603050405020304" pitchFamily="18" charset="0"/>
            </a:endParaRPr>
          </a:p>
          <a:p>
            <a:pPr lvl="1"/>
            <a:r>
              <a:rPr lang="es-ES" sz="1600" kern="0" dirty="0">
                <a:latin typeface="Arial" panose="020B0604020202020204" pitchFamily="34" charset="0"/>
                <a:ea typeface="Times New Roman" panose="02020603050405020304" pitchFamily="18" charset="0"/>
                <a:cs typeface="Times New Roman" panose="02020603050405020304" pitchFamily="18" charset="0"/>
              </a:rPr>
              <a:t>Al recibir una solicitud, el Representante Regional de Recursos Humanos puede recopilar información del Empleado y luego compartir de inmediato la solicitud con el Gerente de Recursos Humanos. El gerente de Recursos Humanos (o su designado) cumplirá con la ADA en todos los aspectos y trabajará para revisar la solicitud con prontitud</a:t>
            </a:r>
            <a:r>
              <a:rPr lang="en-US" sz="1600" kern="0" dirty="0">
                <a:effectLst/>
                <a:latin typeface="Arial" panose="020B0604020202020204" pitchFamily="34" charset="0"/>
                <a:ea typeface="Times New Roman" panose="02020603050405020304" pitchFamily="18" charset="0"/>
                <a:cs typeface="Times New Roman" panose="02020603050405020304" pitchFamily="18" charset="0"/>
              </a:rPr>
              <a:t>.</a:t>
            </a:r>
          </a:p>
          <a:p>
            <a:pPr lvl="1"/>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s-ES" sz="1800" b="1" kern="0" dirty="0">
                <a:latin typeface="Arial" panose="020B0604020202020204" pitchFamily="34" charset="0"/>
                <a:ea typeface="Times New Roman" panose="02020603050405020304" pitchFamily="18" charset="0"/>
                <a:cs typeface="Times New Roman" panose="02020603050405020304" pitchFamily="18" charset="0"/>
              </a:rPr>
              <a:t>El Gerente de Recursos Humanos realiza una revisión independiente</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a:t>
            </a:r>
          </a:p>
          <a:p>
            <a:pPr marL="0" indent="0">
              <a:buNone/>
            </a:pPr>
            <a:endParaRPr lang="en-US" sz="1800" kern="0" dirty="0">
              <a:effectLst/>
              <a:latin typeface="Arial" panose="020B0604020202020204" pitchFamily="34" charset="0"/>
              <a:ea typeface="Times New Roman" panose="02020603050405020304" pitchFamily="18" charset="0"/>
              <a:cs typeface="Times New Roman" panose="02020603050405020304" pitchFamily="18" charset="0"/>
            </a:endParaRPr>
          </a:p>
          <a:p>
            <a:pPr lvl="1"/>
            <a:r>
              <a:rPr lang="es-ES" sz="1600" kern="0" dirty="0">
                <a:latin typeface="Arial" panose="020B0604020202020204" pitchFamily="34" charset="0"/>
                <a:ea typeface="Times New Roman" panose="02020603050405020304" pitchFamily="18" charset="0"/>
                <a:cs typeface="Times New Roman" panose="02020603050405020304" pitchFamily="18" charset="0"/>
              </a:rPr>
              <a:t>El Gerente de Recursos Humanos (o la persona que éste designe) evaluará todas las solicitudes de adaptaciones independientemente de cualquier otra política o procedimiento, incluidas, entre otras, otras políticas de licencia y políticas administrativas de terminación</a:t>
            </a:r>
            <a:r>
              <a:rPr lang="en-US" sz="1600" kern="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4" name="Recorded Sound">
            <a:hlinkClick r:id="" action="ppaction://media"/>
            <a:extLst>
              <a:ext uri="{FF2B5EF4-FFF2-40B4-BE49-F238E27FC236}">
                <a16:creationId xmlns:a16="http://schemas.microsoft.com/office/drawing/2014/main" id="{E239F70D-9B32-D121-354B-82EE4763F655}"/>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8001000" y="5943600"/>
            <a:ext cx="609600" cy="609600"/>
          </a:xfrm>
          <a:prstGeom prst="rect">
            <a:avLst/>
          </a:prstGeom>
        </p:spPr>
      </p:pic>
    </p:spTree>
    <p:extLst>
      <p:ext uri="{BB962C8B-B14F-4D97-AF65-F5344CB8AC3E}">
        <p14:creationId xmlns:p14="http://schemas.microsoft.com/office/powerpoint/2010/main" val="282460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2C28A-BE67-4FC0-90D6-EEB45DAD95E8}"/>
              </a:ext>
            </a:extLst>
          </p:cNvPr>
          <p:cNvSpPr>
            <a:spLocks noGrp="1"/>
          </p:cNvSpPr>
          <p:nvPr>
            <p:ph type="title"/>
          </p:nvPr>
        </p:nvSpPr>
        <p:spPr/>
        <p:txBody>
          <a:bodyPr/>
          <a:lstStyle/>
          <a:p>
            <a:r>
              <a:rPr lang="es-ES" cap="small" dirty="0"/>
              <a:t>Proceso interactivo entre RRHH y el empleado (continuación)</a:t>
            </a:r>
            <a:endParaRPr lang="en-US" dirty="0"/>
          </a:p>
        </p:txBody>
      </p:sp>
      <p:sp>
        <p:nvSpPr>
          <p:cNvPr id="3" name="Text Placeholder 2">
            <a:extLst>
              <a:ext uri="{FF2B5EF4-FFF2-40B4-BE49-F238E27FC236}">
                <a16:creationId xmlns:a16="http://schemas.microsoft.com/office/drawing/2014/main" id="{68A1F565-ECD2-E1A2-F902-22D45728BDE8}"/>
              </a:ext>
            </a:extLst>
          </p:cNvPr>
          <p:cNvSpPr>
            <a:spLocks noGrp="1"/>
          </p:cNvSpPr>
          <p:nvPr>
            <p:ph type="body" sz="quarter" idx="13"/>
          </p:nvPr>
        </p:nvSpPr>
        <p:spPr>
          <a:xfrm>
            <a:off x="762000" y="1828800"/>
            <a:ext cx="8077200" cy="4572000"/>
          </a:xfrm>
        </p:spPr>
        <p:txBody>
          <a:bodyPr/>
          <a:lstStyle/>
          <a:p>
            <a:r>
              <a:rPr lang="es-ES" sz="1800" b="1" kern="0" dirty="0">
                <a:latin typeface="Arial" panose="020B0604020202020204" pitchFamily="34" charset="0"/>
                <a:ea typeface="Times New Roman" panose="02020603050405020304" pitchFamily="18" charset="0"/>
                <a:cs typeface="Times New Roman" panose="02020603050405020304" pitchFamily="18" charset="0"/>
              </a:rPr>
              <a:t>Las partes discuten las limitaciones y necesidades del empleado</a:t>
            </a:r>
            <a:r>
              <a:rPr lang="en-US" sz="1800" b="1" kern="0" dirty="0">
                <a:effectLst/>
                <a:latin typeface="Arial" panose="020B0604020202020204" pitchFamily="34" charset="0"/>
                <a:ea typeface="Times New Roman" panose="02020603050405020304" pitchFamily="18" charset="0"/>
                <a:cs typeface="Times New Roman" panose="02020603050405020304" pitchFamily="18" charset="0"/>
              </a:rPr>
              <a:t>: </a:t>
            </a:r>
          </a:p>
          <a:p>
            <a:pPr marL="0" indent="0">
              <a:buNone/>
            </a:pPr>
            <a:endParaRPr lang="en-US" sz="1100" b="1" kern="0" dirty="0">
              <a:effectLst/>
              <a:latin typeface="Arial" panose="020B0604020202020204" pitchFamily="34" charset="0"/>
              <a:ea typeface="Times New Roman" panose="02020603050405020304" pitchFamily="18" charset="0"/>
              <a:cs typeface="Times New Roman" panose="02020603050405020304" pitchFamily="18" charset="0"/>
            </a:endParaRPr>
          </a:p>
          <a:p>
            <a:pPr lvl="1"/>
            <a:r>
              <a:rPr lang="es-ES" sz="1600" kern="0" dirty="0">
                <a:latin typeface="Arial" panose="020B0604020202020204" pitchFamily="34" charset="0"/>
                <a:ea typeface="Times New Roman" panose="02020603050405020304" pitchFamily="18" charset="0"/>
                <a:cs typeface="Times New Roman" panose="02020603050405020304" pitchFamily="18" charset="0"/>
              </a:rPr>
              <a:t>El Gerente de Recursos Humanos (o su designado) participará en un proceso interactivo con el Empleado para identificar sus limitaciones específicas, explorar posibles adaptaciones y recopilar cualquier información médica que sea necesaria para evaluar la solicitud (proporcionada por el proveedor de atención médica del Empleado)</a:t>
            </a:r>
            <a:r>
              <a:rPr lang="en-US" sz="1600" kern="0" dirty="0">
                <a:effectLst/>
                <a:latin typeface="Arial" panose="020B0604020202020204" pitchFamily="34" charset="0"/>
                <a:ea typeface="Times New Roman" panose="02020603050405020304" pitchFamily="18" charset="0"/>
                <a:cs typeface="Times New Roman" panose="02020603050405020304" pitchFamily="18" charset="0"/>
              </a:rPr>
              <a:t>.</a:t>
            </a:r>
          </a:p>
          <a:p>
            <a:pPr marL="457200" lvl="1" indent="0">
              <a:buNone/>
            </a:pPr>
            <a:endParaRPr lang="en-US" sz="1800" b="1" kern="0" dirty="0">
              <a:latin typeface="Arial" panose="020B0604020202020204" pitchFamily="34" charset="0"/>
              <a:ea typeface="Times New Roman" panose="02020603050405020304" pitchFamily="18" charset="0"/>
              <a:cs typeface="Times New Roman" panose="02020603050405020304" pitchFamily="18" charset="0"/>
            </a:endParaRPr>
          </a:p>
          <a:p>
            <a:r>
              <a:rPr lang="en-US" sz="1800" b="1" kern="0" dirty="0">
                <a:latin typeface="Arial" panose="020B0604020202020204" pitchFamily="34" charset="0"/>
                <a:ea typeface="Times New Roman" panose="02020603050405020304" pitchFamily="18" charset="0"/>
                <a:cs typeface="Times New Roman" panose="02020603050405020304" pitchFamily="18" charset="0"/>
              </a:rPr>
              <a:t>Se </a:t>
            </a:r>
            <a:r>
              <a:rPr lang="en-US" sz="1800" b="1" kern="0" dirty="0" err="1">
                <a:latin typeface="Arial" panose="020B0604020202020204" pitchFamily="34" charset="0"/>
                <a:ea typeface="Times New Roman" panose="02020603050405020304" pitchFamily="18" charset="0"/>
                <a:cs typeface="Times New Roman" panose="02020603050405020304" pitchFamily="18" charset="0"/>
              </a:rPr>
              <a:t>mantiene</a:t>
            </a:r>
            <a:r>
              <a:rPr lang="en-US" sz="1800" b="1" kern="0" dirty="0">
                <a:latin typeface="Arial" panose="020B0604020202020204" pitchFamily="34" charset="0"/>
                <a:ea typeface="Times New Roman" panose="02020603050405020304" pitchFamily="18" charset="0"/>
                <a:cs typeface="Times New Roman" panose="02020603050405020304" pitchFamily="18" charset="0"/>
              </a:rPr>
              <a:t> la </a:t>
            </a:r>
            <a:r>
              <a:rPr lang="en-US" sz="1800" b="1" kern="0" dirty="0" err="1">
                <a:latin typeface="Arial" panose="020B0604020202020204" pitchFamily="34" charset="0"/>
                <a:ea typeface="Times New Roman" panose="02020603050405020304" pitchFamily="18" charset="0"/>
                <a:cs typeface="Times New Roman" panose="02020603050405020304" pitchFamily="18" charset="0"/>
              </a:rPr>
              <a:t>confidencialidad</a:t>
            </a:r>
            <a:r>
              <a:rPr lang="en-US" sz="1800" b="1" kern="0" dirty="0">
                <a:effectLst/>
                <a:latin typeface="Arial" panose="020B0604020202020204" pitchFamily="34" charset="0"/>
                <a:ea typeface="Times New Roman" panose="02020603050405020304" pitchFamily="18" charset="0"/>
                <a:cs typeface="Times New Roman" panose="02020603050405020304" pitchFamily="18" charset="0"/>
              </a:rPr>
              <a:t>: </a:t>
            </a:r>
          </a:p>
          <a:p>
            <a:pPr marL="457200" lvl="1" indent="0">
              <a:buNone/>
            </a:pPr>
            <a:endParaRPr lang="en-US" sz="1100" b="1" kern="0" dirty="0">
              <a:latin typeface="Arial" panose="020B0604020202020204" pitchFamily="34" charset="0"/>
              <a:ea typeface="Times New Roman" panose="02020603050405020304" pitchFamily="18" charset="0"/>
              <a:cs typeface="Times New Roman" panose="02020603050405020304" pitchFamily="18" charset="0"/>
            </a:endParaRPr>
          </a:p>
          <a:p>
            <a:pPr lvl="1"/>
            <a:r>
              <a:rPr lang="es-ES" sz="1800" kern="0" dirty="0">
                <a:latin typeface="Arial" panose="020B0604020202020204" pitchFamily="34" charset="0"/>
                <a:ea typeface="Times New Roman" panose="02020603050405020304" pitchFamily="18" charset="0"/>
                <a:cs typeface="Times New Roman" panose="02020603050405020304" pitchFamily="18" charset="0"/>
              </a:rPr>
              <a:t>Los detalles de la condición médica del Empleado y la solicitud de adaptación permanecerán confidenciales, excepto para las personas involucradas en la evaluación e implementación de la adaptación</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dirty="0"/>
          </a:p>
        </p:txBody>
      </p:sp>
      <p:pic>
        <p:nvPicPr>
          <p:cNvPr id="4" name="Recorded Sound">
            <a:hlinkClick r:id="" action="ppaction://media"/>
            <a:extLst>
              <a:ext uri="{FF2B5EF4-FFF2-40B4-BE49-F238E27FC236}">
                <a16:creationId xmlns:a16="http://schemas.microsoft.com/office/drawing/2014/main" id="{41AB00D0-79E1-9343-96C8-1BFCD4E17B67}"/>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8077200" y="5825836"/>
            <a:ext cx="609600" cy="609600"/>
          </a:xfrm>
          <a:prstGeom prst="rect">
            <a:avLst/>
          </a:prstGeom>
        </p:spPr>
      </p:pic>
    </p:spTree>
    <p:extLst>
      <p:ext uri="{BB962C8B-B14F-4D97-AF65-F5344CB8AC3E}">
        <p14:creationId xmlns:p14="http://schemas.microsoft.com/office/powerpoint/2010/main" val="206081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91860-06A7-6ED8-E704-D1FF26A54DC8}"/>
              </a:ext>
            </a:extLst>
          </p:cNvPr>
          <p:cNvSpPr>
            <a:spLocks noGrp="1"/>
          </p:cNvSpPr>
          <p:nvPr>
            <p:ph type="title"/>
          </p:nvPr>
        </p:nvSpPr>
        <p:spPr/>
        <p:txBody>
          <a:bodyPr/>
          <a:lstStyle/>
          <a:p>
            <a:r>
              <a:rPr lang="es-ES" cap="small" dirty="0"/>
              <a:t>Determinación e implementación de la adaptación</a:t>
            </a:r>
            <a:endParaRPr lang="en-US" cap="small" dirty="0"/>
          </a:p>
        </p:txBody>
      </p:sp>
      <p:sp>
        <p:nvSpPr>
          <p:cNvPr id="3" name="Text Placeholder 2">
            <a:extLst>
              <a:ext uri="{FF2B5EF4-FFF2-40B4-BE49-F238E27FC236}">
                <a16:creationId xmlns:a16="http://schemas.microsoft.com/office/drawing/2014/main" id="{B050800F-4C3A-4FF0-4D0A-3501520BA8F0}"/>
              </a:ext>
            </a:extLst>
          </p:cNvPr>
          <p:cNvSpPr>
            <a:spLocks noGrp="1"/>
          </p:cNvSpPr>
          <p:nvPr>
            <p:ph type="body" sz="quarter" idx="13"/>
          </p:nvPr>
        </p:nvSpPr>
        <p:spPr/>
        <p:txBody>
          <a:bodyPr/>
          <a:lstStyle/>
          <a:p>
            <a:endParaRPr lang="en-US" sz="1800" b="1" kern="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sz="1800" b="1" kern="0" dirty="0">
              <a:latin typeface="Arial" panose="020B0604020202020204" pitchFamily="34" charset="0"/>
              <a:ea typeface="Times New Roman" panose="02020603050405020304" pitchFamily="18" charset="0"/>
              <a:cs typeface="Times New Roman" panose="02020603050405020304" pitchFamily="18" charset="0"/>
            </a:endParaRPr>
          </a:p>
          <a:p>
            <a:endParaRPr lang="en-US" sz="1800" b="1" kern="0" dirty="0">
              <a:effectLst/>
              <a:latin typeface="Arial" panose="020B0604020202020204" pitchFamily="34" charset="0"/>
              <a:ea typeface="Times New Roman" panose="02020603050405020304" pitchFamily="18" charset="0"/>
              <a:cs typeface="Times New Roman" panose="02020603050405020304" pitchFamily="18" charset="0"/>
            </a:endParaRPr>
          </a:p>
          <a:p>
            <a:r>
              <a:rPr lang="es-ES" sz="1800" b="1" kern="0" dirty="0">
                <a:latin typeface="Arial" panose="020B0604020202020204" pitchFamily="34" charset="0"/>
                <a:ea typeface="Times New Roman" panose="02020603050405020304" pitchFamily="18" charset="0"/>
                <a:cs typeface="Times New Roman" panose="02020603050405020304" pitchFamily="18" charset="0"/>
              </a:rPr>
              <a:t>El Gerente de Recursos Humanos revisa la solicitud de adaptación</a:t>
            </a:r>
            <a:r>
              <a:rPr lang="en-US" sz="1800" b="1" kern="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600" kern="0" dirty="0">
                <a:latin typeface="Arial" panose="020B0604020202020204" pitchFamily="34" charset="0"/>
                <a:ea typeface="Times New Roman" panose="02020603050405020304" pitchFamily="18" charset="0"/>
                <a:cs typeface="Times New Roman" panose="02020603050405020304" pitchFamily="18" charset="0"/>
              </a:rPr>
              <a:t>El Gerente de Recursos Humanos (o su designado) revisará la solicitud, teniendo en cuenta las limitaciones del Empleado, las funciones esenciales del trabajo y si la adaptación impone una dificultad excesiva a la empresa. Una vez más, las solicitudes de adaptación, incluidas las solicitudes de tiempo libre del trabajo, se evaluarán independientemente de cualquier otra política y procedimiento relacionado con el tiempo libre del trabajo, incluida la política de FMLA de la empresa y las políticas administrativas de terminación.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dirty="0"/>
          </a:p>
        </p:txBody>
      </p:sp>
      <p:pic>
        <p:nvPicPr>
          <p:cNvPr id="4" name="Recorded Sound">
            <a:hlinkClick r:id="" action="ppaction://media"/>
            <a:extLst>
              <a:ext uri="{FF2B5EF4-FFF2-40B4-BE49-F238E27FC236}">
                <a16:creationId xmlns:a16="http://schemas.microsoft.com/office/drawing/2014/main" id="{C7CB04C9-4E1C-9C06-465F-8F99C37FE533}"/>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8077200" y="5715000"/>
            <a:ext cx="609600" cy="609600"/>
          </a:xfrm>
          <a:prstGeom prst="rect">
            <a:avLst/>
          </a:prstGeom>
        </p:spPr>
      </p:pic>
    </p:spTree>
    <p:extLst>
      <p:ext uri="{BB962C8B-B14F-4D97-AF65-F5344CB8AC3E}">
        <p14:creationId xmlns:p14="http://schemas.microsoft.com/office/powerpoint/2010/main" val="332940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5B4FA-9431-E50D-8929-E916DE12DE62}"/>
              </a:ext>
            </a:extLst>
          </p:cNvPr>
          <p:cNvSpPr>
            <a:spLocks noGrp="1"/>
          </p:cNvSpPr>
          <p:nvPr>
            <p:ph type="title"/>
          </p:nvPr>
        </p:nvSpPr>
        <p:spPr/>
        <p:txBody>
          <a:bodyPr/>
          <a:lstStyle/>
          <a:p>
            <a:r>
              <a:rPr lang="es-ES" cap="small" dirty="0"/>
              <a:t>Determinación e implementación de la adaptación</a:t>
            </a:r>
            <a:endParaRPr lang="en-US" dirty="0"/>
          </a:p>
        </p:txBody>
      </p:sp>
      <p:sp>
        <p:nvSpPr>
          <p:cNvPr id="3" name="Text Placeholder 2">
            <a:extLst>
              <a:ext uri="{FF2B5EF4-FFF2-40B4-BE49-F238E27FC236}">
                <a16:creationId xmlns:a16="http://schemas.microsoft.com/office/drawing/2014/main" id="{5163AA77-AA44-6C84-780A-A5B187C2CD85}"/>
              </a:ext>
            </a:extLst>
          </p:cNvPr>
          <p:cNvSpPr>
            <a:spLocks noGrp="1"/>
          </p:cNvSpPr>
          <p:nvPr>
            <p:ph type="body" sz="quarter" idx="13"/>
          </p:nvPr>
        </p:nvSpPr>
        <p:spPr>
          <a:xfrm>
            <a:off x="762000" y="1905000"/>
            <a:ext cx="8077200" cy="4572000"/>
          </a:xfrm>
        </p:spPr>
        <p:txBody>
          <a:bodyPr/>
          <a:lstStyle/>
          <a:p>
            <a:endParaRPr lang="en-US" sz="1800" b="1" kern="0" dirty="0">
              <a:effectLst/>
              <a:latin typeface="Arial" panose="020B0604020202020204" pitchFamily="34" charset="0"/>
              <a:ea typeface="Times New Roman" panose="02020603050405020304" pitchFamily="18" charset="0"/>
              <a:cs typeface="Times New Roman" panose="02020603050405020304" pitchFamily="18" charset="0"/>
            </a:endParaRPr>
          </a:p>
          <a:p>
            <a:r>
              <a:rPr lang="es-ES" sz="2000" b="1" kern="0" dirty="0">
                <a:latin typeface="Arial" panose="020B0604020202020204" pitchFamily="34" charset="0"/>
                <a:ea typeface="Times New Roman" panose="02020603050405020304" pitchFamily="18" charset="0"/>
                <a:cs typeface="Times New Roman" panose="02020603050405020304" pitchFamily="18" charset="0"/>
              </a:rPr>
              <a:t>Se toma una decisión final</a:t>
            </a:r>
            <a:r>
              <a:rPr lang="en-US" sz="2000" b="1" kern="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800" kern="0" dirty="0" err="1">
                <a:latin typeface="Arial" panose="020B0604020202020204" pitchFamily="34" charset="0"/>
                <a:ea typeface="Times New Roman" panose="02020603050405020304" pitchFamily="18" charset="0"/>
                <a:cs typeface="Times New Roman" panose="02020603050405020304" pitchFamily="18" charset="0"/>
              </a:rPr>
              <a:t>Stratosphere</a:t>
            </a:r>
            <a:r>
              <a:rPr lang="es-ES" sz="1800" kern="0" dirty="0">
                <a:latin typeface="Arial" panose="020B0604020202020204" pitchFamily="34" charset="0"/>
                <a:ea typeface="Times New Roman" panose="02020603050405020304" pitchFamily="18" charset="0"/>
                <a:cs typeface="Times New Roman" panose="02020603050405020304" pitchFamily="18" charset="0"/>
              </a:rPr>
              <a:t> </a:t>
            </a:r>
            <a:r>
              <a:rPr lang="es-ES" sz="1800" kern="0" dirty="0" err="1">
                <a:latin typeface="Arial" panose="020B0604020202020204" pitchFamily="34" charset="0"/>
                <a:ea typeface="Times New Roman" panose="02020603050405020304" pitchFamily="18" charset="0"/>
                <a:cs typeface="Times New Roman" panose="02020603050405020304" pitchFamily="18" charset="0"/>
              </a:rPr>
              <a:t>Quality</a:t>
            </a:r>
            <a:r>
              <a:rPr lang="es-ES" sz="1800" kern="0" dirty="0">
                <a:latin typeface="Arial" panose="020B0604020202020204" pitchFamily="34" charset="0"/>
                <a:ea typeface="Times New Roman" panose="02020603050405020304" pitchFamily="18" charset="0"/>
                <a:cs typeface="Times New Roman" panose="02020603050405020304" pitchFamily="18" charset="0"/>
              </a:rPr>
              <a:t> determinará si se puede realizar una adaptación razonable y comunicará su decisión al Empleado. Si se aprueba una adaptación, se implementará lo más rápido posible. Si la solicitud es denegada, se pueden explorar soluciones alternativas</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sz="1800" b="1" kern="0" dirty="0">
              <a:latin typeface="Arial" panose="020B0604020202020204" pitchFamily="34" charset="0"/>
              <a:ea typeface="Times New Roman" panose="02020603050405020304" pitchFamily="18" charset="0"/>
              <a:cs typeface="Times New Roman" panose="02020603050405020304" pitchFamily="18" charset="0"/>
            </a:endParaRPr>
          </a:p>
          <a:p>
            <a:r>
              <a:rPr lang="en-US" sz="1800" b="1" kern="0" dirty="0">
                <a:latin typeface="Arial" panose="020B0604020202020204" pitchFamily="34" charset="0"/>
                <a:ea typeface="Times New Roman" panose="02020603050405020304" pitchFamily="18" charset="0"/>
                <a:cs typeface="Times New Roman" panose="02020603050405020304" pitchFamily="18" charset="0"/>
              </a:rPr>
              <a:t>El </a:t>
            </a:r>
            <a:r>
              <a:rPr lang="en-US" sz="1800" b="1" kern="0" dirty="0" err="1">
                <a:latin typeface="Arial" panose="020B0604020202020204" pitchFamily="34" charset="0"/>
                <a:ea typeface="Times New Roman" panose="02020603050405020304" pitchFamily="18" charset="0"/>
                <a:cs typeface="Times New Roman" panose="02020603050405020304" pitchFamily="18" charset="0"/>
              </a:rPr>
              <a:t>proceso</a:t>
            </a:r>
            <a:r>
              <a:rPr lang="en-US" sz="1800" b="1" kern="0" dirty="0">
                <a:latin typeface="Arial" panose="020B0604020202020204" pitchFamily="34" charset="0"/>
                <a:ea typeface="Times New Roman" panose="02020603050405020304" pitchFamily="18" charset="0"/>
                <a:cs typeface="Times New Roman" panose="02020603050405020304" pitchFamily="18" charset="0"/>
              </a:rPr>
              <a:t> </a:t>
            </a:r>
            <a:r>
              <a:rPr lang="en-US" sz="1800" b="1" kern="0" dirty="0" err="1">
                <a:latin typeface="Arial" panose="020B0604020202020204" pitchFamily="34" charset="0"/>
                <a:ea typeface="Times New Roman" panose="02020603050405020304" pitchFamily="18" charset="0"/>
                <a:cs typeface="Times New Roman" panose="02020603050405020304" pitchFamily="18" charset="0"/>
              </a:rPr>
              <a:t>está</a:t>
            </a:r>
            <a:r>
              <a:rPr lang="en-US" sz="1800" b="1" kern="0" dirty="0">
                <a:latin typeface="Arial" panose="020B0604020202020204" pitchFamily="34" charset="0"/>
                <a:ea typeface="Times New Roman" panose="02020603050405020304" pitchFamily="18" charset="0"/>
                <a:cs typeface="Times New Roman" panose="02020603050405020304" pitchFamily="18" charset="0"/>
              </a:rPr>
              <a:t> </a:t>
            </a:r>
            <a:r>
              <a:rPr lang="en-US" sz="1800" b="1" kern="0" dirty="0" err="1">
                <a:latin typeface="Arial" panose="020B0604020202020204" pitchFamily="34" charset="0"/>
                <a:ea typeface="Times New Roman" panose="02020603050405020304" pitchFamily="18" charset="0"/>
                <a:cs typeface="Times New Roman" panose="02020603050405020304" pitchFamily="18" charset="0"/>
              </a:rPr>
              <a:t>documentado</a:t>
            </a:r>
            <a:r>
              <a:rPr lang="en-US" sz="1800" b="1" kern="0" dirty="0">
                <a:effectLst/>
                <a:latin typeface="Arial" panose="020B0604020202020204" pitchFamily="34" charset="0"/>
                <a:ea typeface="Times New Roman" panose="02020603050405020304" pitchFamily="18" charset="0"/>
                <a:cs typeface="Times New Roman" panose="02020603050405020304" pitchFamily="18" charset="0"/>
              </a:rPr>
              <a:t>:</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800" kern="0" dirty="0" err="1">
                <a:latin typeface="Arial" panose="020B0604020202020204" pitchFamily="34" charset="0"/>
                <a:ea typeface="Times New Roman" panose="02020603050405020304" pitchFamily="18" charset="0"/>
                <a:cs typeface="Times New Roman" panose="02020603050405020304" pitchFamily="18" charset="0"/>
              </a:rPr>
              <a:t>Stratosphere</a:t>
            </a:r>
            <a:r>
              <a:rPr lang="es-ES" sz="1800" kern="0" dirty="0">
                <a:latin typeface="Arial" panose="020B0604020202020204" pitchFamily="34" charset="0"/>
                <a:ea typeface="Times New Roman" panose="02020603050405020304" pitchFamily="18" charset="0"/>
                <a:cs typeface="Times New Roman" panose="02020603050405020304" pitchFamily="18" charset="0"/>
              </a:rPr>
              <a:t> </a:t>
            </a:r>
            <a:r>
              <a:rPr lang="es-ES" sz="1800" kern="0" dirty="0" err="1">
                <a:latin typeface="Arial" panose="020B0604020202020204" pitchFamily="34" charset="0"/>
                <a:ea typeface="Times New Roman" panose="02020603050405020304" pitchFamily="18" charset="0"/>
                <a:cs typeface="Times New Roman" panose="02020603050405020304" pitchFamily="18" charset="0"/>
              </a:rPr>
              <a:t>Quality</a:t>
            </a:r>
            <a:r>
              <a:rPr lang="es-ES" sz="1800" kern="0" dirty="0">
                <a:latin typeface="Arial" panose="020B0604020202020204" pitchFamily="34" charset="0"/>
                <a:ea typeface="Times New Roman" panose="02020603050405020304" pitchFamily="18" charset="0"/>
                <a:cs typeface="Times New Roman" panose="02020603050405020304" pitchFamily="18" charset="0"/>
              </a:rPr>
              <a:t> documentará y mantendrá registros (confidenciales) de las adaptaciones que se soliciten y otorguen, así como de las modificaciones a las adaptaciones</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4" name="Recorded Sound">
            <a:hlinkClick r:id="" action="ppaction://media"/>
            <a:extLst>
              <a:ext uri="{FF2B5EF4-FFF2-40B4-BE49-F238E27FC236}">
                <a16:creationId xmlns:a16="http://schemas.microsoft.com/office/drawing/2014/main" id="{4B0CB6C0-18CD-4E05-1A71-24EDE630E493}"/>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7924800" y="5867400"/>
            <a:ext cx="609600" cy="609600"/>
          </a:xfrm>
          <a:prstGeom prst="rect">
            <a:avLst/>
          </a:prstGeom>
        </p:spPr>
      </p:pic>
    </p:spTree>
    <p:extLst>
      <p:ext uri="{BB962C8B-B14F-4D97-AF65-F5344CB8AC3E}">
        <p14:creationId xmlns:p14="http://schemas.microsoft.com/office/powerpoint/2010/main" val="18199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89268-650F-BC70-92E8-B4E9B2F871C1}"/>
              </a:ext>
            </a:extLst>
          </p:cNvPr>
          <p:cNvSpPr>
            <a:spLocks noGrp="1"/>
          </p:cNvSpPr>
          <p:nvPr>
            <p:ph type="title"/>
          </p:nvPr>
        </p:nvSpPr>
        <p:spPr/>
        <p:txBody>
          <a:bodyPr/>
          <a:lstStyle/>
          <a:p>
            <a:r>
              <a:rPr lang="en-US" cap="small" dirty="0" err="1"/>
              <a:t>Proceso</a:t>
            </a:r>
            <a:r>
              <a:rPr lang="en-US" cap="small" dirty="0"/>
              <a:t> de </a:t>
            </a:r>
            <a:r>
              <a:rPr lang="en-US" cap="small" dirty="0" err="1"/>
              <a:t>apelación</a:t>
            </a:r>
            <a:endParaRPr lang="en-US" cap="small" dirty="0"/>
          </a:p>
        </p:txBody>
      </p:sp>
      <p:sp>
        <p:nvSpPr>
          <p:cNvPr id="3" name="Text Placeholder 2">
            <a:extLst>
              <a:ext uri="{FF2B5EF4-FFF2-40B4-BE49-F238E27FC236}">
                <a16:creationId xmlns:a16="http://schemas.microsoft.com/office/drawing/2014/main" id="{ABBAB945-6017-1D7E-FD33-DDB659C9EA3A}"/>
              </a:ext>
            </a:extLst>
          </p:cNvPr>
          <p:cNvSpPr>
            <a:spLocks noGrp="1"/>
          </p:cNvSpPr>
          <p:nvPr>
            <p:ph type="body" sz="quarter" idx="13"/>
          </p:nvPr>
        </p:nvSpPr>
        <p:spPr>
          <a:xfrm>
            <a:off x="762000" y="1752600"/>
            <a:ext cx="8077200" cy="4572000"/>
          </a:xfrm>
        </p:spPr>
        <p:txBody>
          <a:bodyPr/>
          <a:lstStyle/>
          <a:p>
            <a:r>
              <a:rPr lang="es-ES" sz="1800" kern="0" dirty="0">
                <a:latin typeface="Arial" panose="020B0604020202020204" pitchFamily="34" charset="0"/>
                <a:ea typeface="Times New Roman" panose="02020603050405020304" pitchFamily="18" charset="0"/>
                <a:cs typeface="Times New Roman" panose="02020603050405020304" pitchFamily="18" charset="0"/>
              </a:rPr>
              <a:t>Si se rechaza una solicitud de adaptación, el Empleado puede presentar una apelación por escrito al Gerente de Recursos Humanos, explicando los motivos de la solicitud y la adaptación deseada. El Gerente de Recursos Humanos revisará la apelación, llevará a cabo un proceso interactivo adicional si es necesario y tomará una determinación final</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a:t>
            </a:r>
          </a:p>
          <a:p>
            <a:pPr marL="0" indent="0">
              <a:buNone/>
            </a:pPr>
            <a:endParaRPr lang="en-US" sz="1800" kern="0" dirty="0">
              <a:effectLst/>
              <a:latin typeface="Arial" panose="020B0604020202020204" pitchFamily="34" charset="0"/>
              <a:ea typeface="Times New Roman" panose="02020603050405020304" pitchFamily="18" charset="0"/>
              <a:cs typeface="Times New Roman" panose="02020603050405020304" pitchFamily="18" charset="0"/>
            </a:endParaRPr>
          </a:p>
          <a:p>
            <a:r>
              <a:rPr lang="es-ES" sz="1800" kern="0" dirty="0">
                <a:latin typeface="Arial" panose="020B0604020202020204" pitchFamily="34" charset="0"/>
                <a:ea typeface="Aptos" panose="020B0004020202020204" pitchFamily="34" charset="0"/>
                <a:cs typeface="Times New Roman" panose="02020603050405020304" pitchFamily="18" charset="0"/>
              </a:rPr>
              <a:t>Mantenga la confidencialidad de su información</a:t>
            </a:r>
          </a:p>
          <a:p>
            <a:pPr lvl="1"/>
            <a:r>
              <a:rPr lang="es-ES" sz="1800" kern="0" dirty="0">
                <a:latin typeface="Arial" panose="020B0604020202020204" pitchFamily="34" charset="0"/>
                <a:ea typeface="Aptos" panose="020B0004020202020204" pitchFamily="34" charset="0"/>
                <a:cs typeface="Times New Roman" panose="02020603050405020304" pitchFamily="18" charset="0"/>
              </a:rPr>
              <a:t>Una vez más, como se señaló en una diapositiva anterior, no se le exige ni se le solicita que comparta información sobre sus necesidades médicas o condición de salud con nadie, excepto que es posible que deba proporcionar información a su Representante Regional de Recursos Humanos, u otro Supervisor o Gerente dentro del Departamento de Recursos Humanos, cuando busque una adaptación razonable</a:t>
            </a:r>
            <a:r>
              <a:rPr lang="en-US" sz="1800" kern="0" dirty="0">
                <a:latin typeface="Arial" panose="020B0604020202020204" pitchFamily="34" charset="0"/>
                <a:ea typeface="Aptos" panose="020B0004020202020204" pitchFamily="34" charset="0"/>
                <a:cs typeface="Times New Roman" panose="02020603050405020304" pitchFamily="18" charset="0"/>
              </a:rPr>
              <a:t>.</a:t>
            </a:r>
          </a:p>
          <a:p>
            <a:pPr marL="0" indent="0">
              <a:buNone/>
            </a:pPr>
            <a:endParaRPr lang="en-US" dirty="0"/>
          </a:p>
        </p:txBody>
      </p:sp>
      <p:pic>
        <p:nvPicPr>
          <p:cNvPr id="4" name="Recorded Sound">
            <a:hlinkClick r:id="" action="ppaction://media"/>
            <a:extLst>
              <a:ext uri="{FF2B5EF4-FFF2-40B4-BE49-F238E27FC236}">
                <a16:creationId xmlns:a16="http://schemas.microsoft.com/office/drawing/2014/main" id="{B461835D-7F00-5BDE-2FAC-31A8413305D3}"/>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8212282" y="5867400"/>
            <a:ext cx="609600" cy="609600"/>
          </a:xfrm>
          <a:prstGeom prst="rect">
            <a:avLst/>
          </a:prstGeom>
        </p:spPr>
      </p:pic>
    </p:spTree>
    <p:extLst>
      <p:ext uri="{BB962C8B-B14F-4D97-AF65-F5344CB8AC3E}">
        <p14:creationId xmlns:p14="http://schemas.microsoft.com/office/powerpoint/2010/main" val="2218117244"/>
      </p:ext>
    </p:extLst>
  </p:cSld>
  <p:clrMapOvr>
    <a:masterClrMapping/>
  </p:clrMapOvr>
  <mc:AlternateContent xmlns:mc="http://schemas.openxmlformats.org/markup-compatibility/2006" xmlns:p14="http://schemas.microsoft.com/office/powerpoint/2010/main">
    <mc:Choice Requires="p14">
      <p:transition spd="slow" p14:dur="2000" advTm="24440"/>
    </mc:Choice>
    <mc:Fallback xmlns="">
      <p:transition spd="slow" advTm="24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3919D-8A80-CD19-F6D8-BDF961483FD7}"/>
              </a:ext>
            </a:extLst>
          </p:cNvPr>
          <p:cNvSpPr>
            <a:spLocks noGrp="1"/>
          </p:cNvSpPr>
          <p:nvPr>
            <p:ph type="title"/>
          </p:nvPr>
        </p:nvSpPr>
        <p:spPr/>
        <p:txBody>
          <a:bodyPr/>
          <a:lstStyle/>
          <a:p>
            <a:r>
              <a:rPr lang="en-US" cap="small" dirty="0" err="1"/>
              <a:t>Proceso</a:t>
            </a:r>
            <a:r>
              <a:rPr lang="en-US" cap="small" dirty="0"/>
              <a:t> de </a:t>
            </a:r>
            <a:r>
              <a:rPr lang="en-US" cap="small" dirty="0" err="1"/>
              <a:t>Apelaciones</a:t>
            </a:r>
            <a:r>
              <a:rPr lang="en-US" cap="small" dirty="0"/>
              <a:t> (</a:t>
            </a:r>
            <a:r>
              <a:rPr lang="en-US" cap="small" dirty="0" err="1"/>
              <a:t>continuación</a:t>
            </a:r>
            <a:r>
              <a:rPr lang="en-US" cap="small" dirty="0"/>
              <a:t>)</a:t>
            </a:r>
            <a:endParaRPr lang="en-US" dirty="0"/>
          </a:p>
        </p:txBody>
      </p:sp>
      <p:sp>
        <p:nvSpPr>
          <p:cNvPr id="3" name="Text Placeholder 2">
            <a:extLst>
              <a:ext uri="{FF2B5EF4-FFF2-40B4-BE49-F238E27FC236}">
                <a16:creationId xmlns:a16="http://schemas.microsoft.com/office/drawing/2014/main" id="{03D3D84F-C4A2-DA98-7F5C-7441E1EA29B9}"/>
              </a:ext>
            </a:extLst>
          </p:cNvPr>
          <p:cNvSpPr>
            <a:spLocks noGrp="1"/>
          </p:cNvSpPr>
          <p:nvPr>
            <p:ph type="body" sz="quarter" idx="13"/>
          </p:nvPr>
        </p:nvSpPr>
        <p:spPr>
          <a:xfrm>
            <a:off x="762000" y="1905000"/>
            <a:ext cx="8077200" cy="4572000"/>
          </a:xfrm>
        </p:spPr>
        <p:txBody>
          <a:bodyPr/>
          <a:lstStyle/>
          <a:p>
            <a:r>
              <a:rPr lang="en-US" dirty="0"/>
              <a:t>EEOC</a:t>
            </a:r>
          </a:p>
          <a:p>
            <a:pPr marL="0" indent="0">
              <a:buNone/>
            </a:pPr>
            <a:endParaRPr lang="en-US" sz="1200" dirty="0"/>
          </a:p>
          <a:p>
            <a:pPr lvl="1"/>
            <a:r>
              <a:rPr lang="es-ES" dirty="0"/>
              <a:t>La Comisión para la Igualdad de Oportunidades en el Empleo (EEOC) es la agencia federal que hace cumplir la ADA, PWFA y otras leyes contra la discriminación en el lugar de trabajo</a:t>
            </a:r>
            <a:r>
              <a:rPr lang="en-US" dirty="0"/>
              <a:t>.</a:t>
            </a:r>
          </a:p>
          <a:p>
            <a:pPr marL="457200" lvl="1" indent="0">
              <a:buNone/>
            </a:pPr>
            <a:endParaRPr lang="en-US" sz="1400" dirty="0"/>
          </a:p>
          <a:p>
            <a:pPr lvl="1"/>
            <a:r>
              <a:rPr lang="es-ES" dirty="0"/>
              <a:t>Para comunicarse con la EEOC si tiene preguntas sobre la ADA y/o adaptaciones razonables en el sitio web de la EEOC, www.eeoc.gov o por teléfono al 1-800-669-4000</a:t>
            </a:r>
            <a:r>
              <a:rPr lang="en-US" dirty="0"/>
              <a:t>.</a:t>
            </a:r>
          </a:p>
          <a:p>
            <a:pPr lvl="1"/>
            <a:endParaRPr lang="en-US" dirty="0"/>
          </a:p>
          <a:p>
            <a:pPr marL="0" indent="0">
              <a:buNone/>
            </a:pPr>
            <a:endParaRPr lang="en-US" dirty="0"/>
          </a:p>
          <a:p>
            <a:pPr marL="0" indent="0">
              <a:buNone/>
            </a:pPr>
            <a:endParaRPr lang="en-US" dirty="0"/>
          </a:p>
          <a:p>
            <a:pPr lvl="1"/>
            <a:endParaRPr lang="en-US" dirty="0"/>
          </a:p>
        </p:txBody>
      </p:sp>
      <p:pic>
        <p:nvPicPr>
          <p:cNvPr id="4" name="Recorded Sound">
            <a:hlinkClick r:id="" action="ppaction://media"/>
            <a:extLst>
              <a:ext uri="{FF2B5EF4-FFF2-40B4-BE49-F238E27FC236}">
                <a16:creationId xmlns:a16="http://schemas.microsoft.com/office/drawing/2014/main" id="{BC3CC52C-E093-0A12-D601-5A1F5F97B3FE}"/>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8077200" y="5867400"/>
            <a:ext cx="609600" cy="609600"/>
          </a:xfrm>
          <a:prstGeom prst="rect">
            <a:avLst/>
          </a:prstGeom>
        </p:spPr>
      </p:pic>
    </p:spTree>
    <p:extLst>
      <p:ext uri="{BB962C8B-B14F-4D97-AF65-F5344CB8AC3E}">
        <p14:creationId xmlns:p14="http://schemas.microsoft.com/office/powerpoint/2010/main" val="3664995394"/>
      </p:ext>
    </p:extLst>
  </p:cSld>
  <p:clrMapOvr>
    <a:masterClrMapping/>
  </p:clrMapOvr>
  <mc:AlternateContent xmlns:mc="http://schemas.openxmlformats.org/markup-compatibility/2006" xmlns:p14="http://schemas.microsoft.com/office/powerpoint/2010/main">
    <mc:Choice Requires="p14">
      <p:transition spd="slow" p14:dur="2000" advTm="22201"/>
    </mc:Choice>
    <mc:Fallback xmlns="">
      <p:transition spd="slow" advTm="22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8A00DF-187D-4D95-87F7-63B21682986A}"/>
              </a:ext>
            </a:extLst>
          </p:cNvPr>
          <p:cNvSpPr>
            <a:spLocks noGrp="1"/>
          </p:cNvSpPr>
          <p:nvPr>
            <p:ph type="title"/>
          </p:nvPr>
        </p:nvSpPr>
        <p:spPr/>
        <p:txBody>
          <a:bodyPr/>
          <a:lstStyle/>
          <a:p>
            <a:r>
              <a:rPr lang="es-ES" cap="small" dirty="0"/>
              <a:t>Obligaciones de </a:t>
            </a:r>
            <a:r>
              <a:rPr lang="es-ES" cap="small" dirty="0" err="1"/>
              <a:t>Stratosphere</a:t>
            </a:r>
            <a:r>
              <a:rPr lang="es-ES" cap="small" dirty="0"/>
              <a:t> con la ADA</a:t>
            </a:r>
            <a:endParaRPr lang="en-US" cap="small" dirty="0">
              <a:cs typeface="Calibri"/>
            </a:endParaRPr>
          </a:p>
        </p:txBody>
      </p:sp>
      <p:sp>
        <p:nvSpPr>
          <p:cNvPr id="4" name="Text Placeholder 3">
            <a:extLst>
              <a:ext uri="{FF2B5EF4-FFF2-40B4-BE49-F238E27FC236}">
                <a16:creationId xmlns:a16="http://schemas.microsoft.com/office/drawing/2014/main" id="{0CA28102-5769-4B98-87E0-CD8DAE96A360}"/>
              </a:ext>
            </a:extLst>
          </p:cNvPr>
          <p:cNvSpPr>
            <a:spLocks noGrp="1"/>
          </p:cNvSpPr>
          <p:nvPr>
            <p:ph type="body" sz="quarter" idx="13"/>
          </p:nvPr>
        </p:nvSpPr>
        <p:spPr>
          <a:xfrm>
            <a:off x="762000" y="1828800"/>
            <a:ext cx="8077200" cy="4572000"/>
          </a:xfrm>
        </p:spPr>
        <p:txBody>
          <a:bodyPr vert="horz" lIns="91440" tIns="45720" rIns="91440" bIns="45720" rtlCol="0" anchor="t">
            <a:normAutofit lnSpcReduction="10000"/>
          </a:bodyPr>
          <a:lstStyle/>
          <a:p>
            <a:r>
              <a:rPr lang="es-ES" sz="2200" kern="0" dirty="0" err="1">
                <a:latin typeface="Arial" panose="020B0604020202020204" pitchFamily="34" charset="0"/>
                <a:ea typeface="Times New Roman" panose="02020603050405020304" pitchFamily="18" charset="0"/>
              </a:rPr>
              <a:t>Stratosphere</a:t>
            </a:r>
            <a:r>
              <a:rPr lang="es-ES" sz="2200" kern="0" dirty="0">
                <a:latin typeface="Arial" panose="020B0604020202020204" pitchFamily="34" charset="0"/>
                <a:ea typeface="Times New Roman" panose="02020603050405020304" pitchFamily="18" charset="0"/>
              </a:rPr>
              <a:t> </a:t>
            </a:r>
            <a:r>
              <a:rPr lang="es-ES" sz="2200" kern="0" dirty="0" err="1">
                <a:latin typeface="Arial" panose="020B0604020202020204" pitchFamily="34" charset="0"/>
                <a:ea typeface="Times New Roman" panose="02020603050405020304" pitchFamily="18" charset="0"/>
              </a:rPr>
              <a:t>Quality</a:t>
            </a:r>
            <a:r>
              <a:rPr lang="es-ES" sz="2200" kern="0" dirty="0">
                <a:latin typeface="Arial" panose="020B0604020202020204" pitchFamily="34" charset="0"/>
                <a:ea typeface="Times New Roman" panose="02020603050405020304" pitchFamily="18" charset="0"/>
              </a:rPr>
              <a:t> es un empleador que ofrece igualdad de oportunidades</a:t>
            </a:r>
            <a:r>
              <a:rPr lang="en-US" sz="2200" kern="0" dirty="0">
                <a:effectLst/>
                <a:latin typeface="Arial" panose="020B0604020202020204" pitchFamily="34" charset="0"/>
                <a:ea typeface="Times New Roman" panose="02020603050405020304" pitchFamily="18" charset="0"/>
              </a:rPr>
              <a:t>.</a:t>
            </a:r>
          </a:p>
          <a:p>
            <a:pPr marL="0" indent="0">
              <a:buNone/>
            </a:pPr>
            <a:endParaRPr lang="en-US" sz="2200" kern="0" dirty="0">
              <a:effectLst/>
              <a:latin typeface="Arial" panose="020B0604020202020204" pitchFamily="34" charset="0"/>
              <a:ea typeface="Times New Roman" panose="02020603050405020304" pitchFamily="18" charset="0"/>
            </a:endParaRPr>
          </a:p>
          <a:p>
            <a:r>
              <a:rPr lang="es-ES" sz="2200" kern="0" dirty="0">
                <a:latin typeface="Arial" panose="020B0604020202020204" pitchFamily="34" charset="0"/>
                <a:ea typeface="Times New Roman" panose="02020603050405020304" pitchFamily="18" charset="0"/>
                <a:cs typeface="Times New Roman" panose="02020603050405020304" pitchFamily="18" charset="0"/>
              </a:rPr>
              <a:t>El objetivo de la empresa es cumplir con todas las leyes, regulaciones y mejores prácticas relacionadas con el empleo, incluidas, entre otras, la Ley de Estadounidenses con Discapacidades (ADA) y la Ley de Equidad de las Trabajadoras Embarazadas (PWFA).</a:t>
            </a:r>
          </a:p>
          <a:p>
            <a:pPr marL="0" indent="0">
              <a:buNone/>
            </a:pPr>
            <a:endParaRPr lang="en-US" sz="2200" kern="100" dirty="0">
              <a:effectLst/>
              <a:latin typeface="Aptos" panose="020B0004020202020204" pitchFamily="34" charset="0"/>
              <a:ea typeface="Times New Roman" panose="02020603050405020304" pitchFamily="18" charset="0"/>
              <a:cs typeface="Times New Roman" panose="02020603050405020304" pitchFamily="18" charset="0"/>
            </a:endParaRPr>
          </a:p>
          <a:p>
            <a:r>
              <a:rPr lang="es-ES" sz="2200" kern="0" dirty="0">
                <a:latin typeface="Arial" panose="020B0604020202020204" pitchFamily="34" charset="0"/>
                <a:ea typeface="Times New Roman" panose="02020603050405020304" pitchFamily="18" charset="0"/>
                <a:cs typeface="Times New Roman" panose="02020603050405020304" pitchFamily="18" charset="0"/>
              </a:rPr>
              <a:t>En virtud de estas leyes, </a:t>
            </a:r>
            <a:r>
              <a:rPr lang="es-ES" sz="2200" kern="0" dirty="0" err="1">
                <a:latin typeface="Arial" panose="020B0604020202020204" pitchFamily="34" charset="0"/>
                <a:ea typeface="Times New Roman" panose="02020603050405020304" pitchFamily="18" charset="0"/>
                <a:cs typeface="Times New Roman" panose="02020603050405020304" pitchFamily="18" charset="0"/>
              </a:rPr>
              <a:t>Stratosphere</a:t>
            </a:r>
            <a:r>
              <a:rPr lang="es-ES" sz="2200" kern="0" dirty="0">
                <a:latin typeface="Arial" panose="020B0604020202020204" pitchFamily="34" charset="0"/>
                <a:ea typeface="Times New Roman" panose="02020603050405020304" pitchFamily="18" charset="0"/>
                <a:cs typeface="Times New Roman" panose="02020603050405020304" pitchFamily="18" charset="0"/>
              </a:rPr>
              <a:t> tiene prohibido discriminar a las personas cualificadas con discapacidades y a las trabajadoras embarazadas con respecto a los términos y condiciones de empleo</a:t>
            </a:r>
            <a:r>
              <a:rPr lang="en-US" sz="2200" kern="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buClr>
                <a:srgbClr val="002A5C"/>
              </a:buClr>
              <a:buFont typeface="Arial" panose="020B0604020202020204" pitchFamily="34" charset="0"/>
              <a:buChar char="•"/>
            </a:pPr>
            <a:endParaRPr lang="en-US" dirty="0"/>
          </a:p>
          <a:p>
            <a:pPr>
              <a:buClr>
                <a:srgbClr val="002A5C"/>
              </a:buClr>
              <a:buFont typeface="Arial" panose="020B0604020202020204" pitchFamily="34" charset="0"/>
              <a:buChar char="•"/>
            </a:pPr>
            <a:endParaRPr lang="en-US" dirty="0"/>
          </a:p>
          <a:p>
            <a:pPr>
              <a:buClr>
                <a:srgbClr val="002A5C"/>
              </a:buClr>
              <a:buFont typeface="Arial" panose="020B0604020202020204" pitchFamily="34" charset="0"/>
              <a:buChar char="•"/>
            </a:pPr>
            <a:endParaRPr lang="en-US" dirty="0"/>
          </a:p>
          <a:p>
            <a:pPr>
              <a:buClr>
                <a:srgbClr val="002A5C"/>
              </a:buClr>
              <a:buFont typeface="Arial" panose="020B0604020202020204" pitchFamily="34" charset="0"/>
              <a:buChar char="•"/>
            </a:pPr>
            <a:endParaRPr lang="en-US" dirty="0">
              <a:cs typeface="Calibri"/>
            </a:endParaRPr>
          </a:p>
          <a:p>
            <a:pPr>
              <a:buClr>
                <a:srgbClr val="002A5C"/>
              </a:buClr>
              <a:buFont typeface="Arial" panose="020B0604020202020204" pitchFamily="34" charset="0"/>
              <a:buChar char="•"/>
            </a:pPr>
            <a:endParaRPr lang="en-US" dirty="0">
              <a:cs typeface="Calibri"/>
            </a:endParaRPr>
          </a:p>
          <a:p>
            <a:pPr marL="0" indent="0">
              <a:buClr>
                <a:srgbClr val="002A5C"/>
              </a:buClr>
              <a:buNone/>
            </a:pPr>
            <a:endParaRPr lang="en-US" dirty="0">
              <a:cs typeface="Calibri"/>
            </a:endParaRPr>
          </a:p>
        </p:txBody>
      </p:sp>
      <p:pic>
        <p:nvPicPr>
          <p:cNvPr id="2" name="Recorded Sound">
            <a:hlinkClick r:id="" action="ppaction://media"/>
            <a:extLst>
              <a:ext uri="{FF2B5EF4-FFF2-40B4-BE49-F238E27FC236}">
                <a16:creationId xmlns:a16="http://schemas.microsoft.com/office/drawing/2014/main" id="{B916F439-2F5F-33BD-BF06-D9E28B6833D4}"/>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8077200" y="5867400"/>
            <a:ext cx="609600" cy="609600"/>
          </a:xfrm>
          <a:prstGeom prst="rect">
            <a:avLst/>
          </a:prstGeom>
        </p:spPr>
      </p:pic>
    </p:spTree>
    <p:extLst>
      <p:ext uri="{BB962C8B-B14F-4D97-AF65-F5344CB8AC3E}">
        <p14:creationId xmlns:p14="http://schemas.microsoft.com/office/powerpoint/2010/main" val="184740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43FE8-A19A-2144-EA3B-294D0539F7D0}"/>
              </a:ext>
            </a:extLst>
          </p:cNvPr>
          <p:cNvSpPr>
            <a:spLocks noGrp="1"/>
          </p:cNvSpPr>
          <p:nvPr>
            <p:ph type="title"/>
          </p:nvPr>
        </p:nvSpPr>
        <p:spPr/>
        <p:txBody>
          <a:bodyPr/>
          <a:lstStyle/>
          <a:p>
            <a:r>
              <a:rPr lang="es-ES" cap="small" dirty="0"/>
              <a:t>Obligaciones de </a:t>
            </a:r>
            <a:r>
              <a:rPr lang="es-ES" cap="small" dirty="0" err="1"/>
              <a:t>Stratosphere</a:t>
            </a:r>
            <a:r>
              <a:rPr lang="es-ES" cap="small" dirty="0"/>
              <a:t> con la ADA (continuación) </a:t>
            </a:r>
            <a:endParaRPr lang="en-US" dirty="0"/>
          </a:p>
        </p:txBody>
      </p:sp>
      <p:sp>
        <p:nvSpPr>
          <p:cNvPr id="3" name="Text Placeholder 2">
            <a:extLst>
              <a:ext uri="{FF2B5EF4-FFF2-40B4-BE49-F238E27FC236}">
                <a16:creationId xmlns:a16="http://schemas.microsoft.com/office/drawing/2014/main" id="{0C284D44-25E7-CB37-1A87-F406F28FFB42}"/>
              </a:ext>
            </a:extLst>
          </p:cNvPr>
          <p:cNvSpPr>
            <a:spLocks noGrp="1"/>
          </p:cNvSpPr>
          <p:nvPr>
            <p:ph type="body" sz="quarter" idx="13"/>
          </p:nvPr>
        </p:nvSpPr>
        <p:spPr>
          <a:xfrm>
            <a:off x="762000" y="2133600"/>
            <a:ext cx="8077200" cy="4572000"/>
          </a:xfrm>
        </p:spPr>
        <p:txBody>
          <a:bodyPr/>
          <a:lstStyle/>
          <a:p>
            <a:r>
              <a:rPr lang="en-US" sz="2200" kern="0" dirty="0">
                <a:effectLst/>
                <a:latin typeface="Arial" panose="020B0604020202020204" pitchFamily="34" charset="0"/>
                <a:ea typeface="Times New Roman" panose="02020603050405020304" pitchFamily="18" charset="0"/>
                <a:cs typeface="Times New Roman" panose="02020603050405020304" pitchFamily="18" charset="0"/>
              </a:rPr>
              <a:t>Stratosphere is required to provide reasonable accommodations to covered individuals when doing so would enable the person to perform the essential functions of their job. </a:t>
            </a:r>
          </a:p>
          <a:p>
            <a:pPr marL="0" indent="0">
              <a:buNone/>
            </a:pPr>
            <a:endParaRPr lang="en-US" sz="2200" kern="100" dirty="0">
              <a:effectLst/>
              <a:latin typeface="Aptos" panose="020B0004020202020204" pitchFamily="34" charset="0"/>
              <a:ea typeface="Times New Roman" panose="02020603050405020304" pitchFamily="18" charset="0"/>
              <a:cs typeface="Times New Roman" panose="02020603050405020304" pitchFamily="18" charset="0"/>
            </a:endParaRPr>
          </a:p>
          <a:p>
            <a:r>
              <a:rPr lang="en-US" sz="2200" kern="0" dirty="0">
                <a:effectLst/>
                <a:latin typeface="Arial" panose="020B0604020202020204" pitchFamily="34" charset="0"/>
                <a:ea typeface="Times New Roman" panose="02020603050405020304" pitchFamily="18" charset="0"/>
                <a:cs typeface="Times New Roman" panose="02020603050405020304" pitchFamily="18" charset="0"/>
              </a:rPr>
              <a:t>Stratosphere is also prohibited from retaliating against an individual who raises questions under the ADA or PWFA, or who requests an accommodation.</a:t>
            </a:r>
            <a:endParaRPr lang="en-US" sz="2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indent="0">
              <a:buNone/>
            </a:pPr>
            <a:endParaRPr lang="en-US" dirty="0"/>
          </a:p>
        </p:txBody>
      </p:sp>
      <p:pic>
        <p:nvPicPr>
          <p:cNvPr id="4" name="Recorded Sound">
            <a:hlinkClick r:id="" action="ppaction://media"/>
            <a:extLst>
              <a:ext uri="{FF2B5EF4-FFF2-40B4-BE49-F238E27FC236}">
                <a16:creationId xmlns:a16="http://schemas.microsoft.com/office/drawing/2014/main" id="{CA68002E-474A-EE4E-9416-287BE73D9E0B}"/>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8253845" y="5943600"/>
            <a:ext cx="609600" cy="609600"/>
          </a:xfrm>
          <a:prstGeom prst="rect">
            <a:avLst/>
          </a:prstGeom>
        </p:spPr>
      </p:pic>
    </p:spTree>
    <p:extLst>
      <p:ext uri="{BB962C8B-B14F-4D97-AF65-F5344CB8AC3E}">
        <p14:creationId xmlns:p14="http://schemas.microsoft.com/office/powerpoint/2010/main" val="372179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10F41-91C6-6005-935B-A2381C4DB46F}"/>
              </a:ext>
            </a:extLst>
          </p:cNvPr>
          <p:cNvSpPr>
            <a:spLocks noGrp="1"/>
          </p:cNvSpPr>
          <p:nvPr>
            <p:ph type="title"/>
          </p:nvPr>
        </p:nvSpPr>
        <p:spPr/>
        <p:txBody>
          <a:bodyPr/>
          <a:lstStyle/>
          <a:p>
            <a:r>
              <a:rPr lang="es-ES" cap="small" dirty="0"/>
              <a:t>Adaptaciones razonables de la ADA</a:t>
            </a:r>
            <a:endParaRPr lang="en-US" dirty="0"/>
          </a:p>
        </p:txBody>
      </p:sp>
      <p:sp>
        <p:nvSpPr>
          <p:cNvPr id="3" name="Text Placeholder 2">
            <a:extLst>
              <a:ext uri="{FF2B5EF4-FFF2-40B4-BE49-F238E27FC236}">
                <a16:creationId xmlns:a16="http://schemas.microsoft.com/office/drawing/2014/main" id="{5237E3B8-2E11-E438-0CE4-5C512DC5BE89}"/>
              </a:ext>
            </a:extLst>
          </p:cNvPr>
          <p:cNvSpPr>
            <a:spLocks noGrp="1"/>
          </p:cNvSpPr>
          <p:nvPr>
            <p:ph type="body" sz="quarter" idx="13"/>
          </p:nvPr>
        </p:nvSpPr>
        <p:spPr>
          <a:xfrm>
            <a:off x="762000" y="1981200"/>
            <a:ext cx="8077200" cy="4572000"/>
          </a:xfrm>
        </p:spPr>
        <p:txBody>
          <a:bodyPr/>
          <a:lstStyle/>
          <a:p>
            <a:r>
              <a:rPr lang="es-ES" sz="1800" kern="0" dirty="0">
                <a:latin typeface="Arial" panose="020B0604020202020204" pitchFamily="34" charset="0"/>
                <a:ea typeface="Times New Roman" panose="02020603050405020304" pitchFamily="18" charset="0"/>
                <a:cs typeface="Times New Roman" panose="02020603050405020304" pitchFamily="18" charset="0"/>
              </a:rPr>
              <a:t>Una adaptación razonable es cualquier cambio en el entorno de trabajo o en los términos y condiciones de empleo del empleado que hacen posible que el empleado realice su trabajo.</a:t>
            </a:r>
          </a:p>
          <a:p>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r>
              <a:rPr lang="es-ES" sz="1800" kern="0" dirty="0">
                <a:latin typeface="Arial" panose="020B0604020202020204" pitchFamily="34" charset="0"/>
                <a:ea typeface="Times New Roman" panose="02020603050405020304" pitchFamily="18" charset="0"/>
                <a:cs typeface="Times New Roman" panose="02020603050405020304" pitchFamily="18" charset="0"/>
              </a:rPr>
              <a:t>Sin embargo, no todas las adaptaciones son razonables. Para ser razonable, la adaptación debe ser una que realmente permita al empleado realizar sus funciones laborales esenciales.</a:t>
            </a:r>
          </a:p>
          <a:p>
            <a:endParaRPr lang="en-US" sz="1800" kern="100" dirty="0">
              <a:latin typeface="Aptos" panose="020B0004020202020204" pitchFamily="34" charset="0"/>
              <a:ea typeface="Times New Roman" panose="02020603050405020304" pitchFamily="18" charset="0"/>
              <a:cs typeface="Times New Roman" panose="02020603050405020304" pitchFamily="18" charset="0"/>
            </a:endParaRPr>
          </a:p>
          <a:p>
            <a:r>
              <a:rPr lang="es-ES" sz="1800" kern="0" dirty="0">
                <a:latin typeface="Arial" panose="020B0604020202020204" pitchFamily="34" charset="0"/>
                <a:ea typeface="Times New Roman" panose="02020603050405020304" pitchFamily="18" charset="0"/>
                <a:cs typeface="Arial" panose="020B0604020202020204" pitchFamily="34" charset="0"/>
              </a:rPr>
              <a:t>Algunos ejemplos de adaptaciones razonables pueden ser</a:t>
            </a:r>
            <a:r>
              <a:rPr lang="en-US" sz="1800" kern="0" dirty="0">
                <a:effectLst/>
                <a:latin typeface="Arial" panose="020B0604020202020204" pitchFamily="34" charset="0"/>
                <a:ea typeface="Times New Roman" panose="02020603050405020304" pitchFamily="18" charset="0"/>
                <a:cs typeface="Arial" panose="020B0604020202020204" pitchFamily="34" charset="0"/>
              </a:rPr>
              <a:t>:</a:t>
            </a:r>
            <a:endParaRPr lang="en-US" sz="1800" kern="100" dirty="0">
              <a:effectLst/>
              <a:latin typeface="Arial" panose="020B0604020202020204" pitchFamily="34" charset="0"/>
              <a:ea typeface="Times New Roman" panose="02020603050405020304" pitchFamily="18" charset="0"/>
              <a:cs typeface="Arial" panose="020B0604020202020204" pitchFamily="34" charset="0"/>
            </a:endParaRPr>
          </a:p>
          <a:p>
            <a:pPr lvl="2" algn="just">
              <a:lnSpc>
                <a:spcPct val="107000"/>
              </a:lnSpc>
              <a:spcBef>
                <a:spcPts val="0"/>
              </a:spcBef>
              <a:buSzPts val="1000"/>
              <a:buFont typeface="Wingdings" panose="05000000000000000000" pitchFamily="2" charset="2"/>
              <a:buChar char=""/>
              <a:tabLst>
                <a:tab pos="1371600" algn="l"/>
              </a:tabLst>
            </a:pPr>
            <a:r>
              <a:rPr lang="es-ES" sz="1800" kern="0" dirty="0">
                <a:latin typeface="Arial" panose="020B0604020202020204" pitchFamily="34" charset="0"/>
                <a:ea typeface="Times New Roman" panose="02020603050405020304" pitchFamily="18" charset="0"/>
                <a:cs typeface="Arial" panose="020B0604020202020204" pitchFamily="34" charset="0"/>
              </a:rPr>
              <a:t>Permitir que un empleado con dolor de espalda crónico use un taburete en una posición que de otro modo requeriría estar de pie</a:t>
            </a:r>
            <a:r>
              <a:rPr lang="en-US" sz="1800" kern="0" dirty="0">
                <a:effectLst/>
                <a:latin typeface="Arial" panose="020B0604020202020204" pitchFamily="34" charset="0"/>
                <a:ea typeface="Times New Roman" panose="02020603050405020304" pitchFamily="18" charset="0"/>
                <a:cs typeface="Arial" panose="020B0604020202020204" pitchFamily="34" charset="0"/>
              </a:rPr>
              <a:t>.</a:t>
            </a:r>
            <a:endParaRPr lang="en-US" sz="1800" kern="100" dirty="0">
              <a:effectLst/>
              <a:latin typeface="Arial" panose="020B0604020202020204" pitchFamily="34" charset="0"/>
              <a:ea typeface="Aptos" panose="020B0004020202020204" pitchFamily="34" charset="0"/>
              <a:cs typeface="Arial" panose="020B0604020202020204" pitchFamily="34" charset="0"/>
            </a:endParaRPr>
          </a:p>
          <a:p>
            <a:pPr lvl="2" algn="just">
              <a:lnSpc>
                <a:spcPct val="107000"/>
              </a:lnSpc>
              <a:spcBef>
                <a:spcPts val="0"/>
              </a:spcBef>
              <a:spcAft>
                <a:spcPts val="800"/>
              </a:spcAft>
              <a:buSzPts val="1000"/>
              <a:buFont typeface="Wingdings" panose="05000000000000000000" pitchFamily="2" charset="2"/>
              <a:buChar char=""/>
              <a:tabLst>
                <a:tab pos="1371600" algn="l"/>
              </a:tabLst>
            </a:pPr>
            <a:r>
              <a:rPr lang="es-ES" sz="1800" kern="0" dirty="0">
                <a:latin typeface="Arial" panose="020B0604020202020204" pitchFamily="34" charset="0"/>
                <a:ea typeface="Times New Roman" panose="02020603050405020304" pitchFamily="18" charset="0"/>
                <a:cs typeface="Arial" panose="020B0604020202020204" pitchFamily="34" charset="0"/>
              </a:rPr>
              <a:t>Permitir que una trabajadora embarazada tome descansos más frecuentes para ir al baño, refrigerios y beber agua</a:t>
            </a:r>
            <a:r>
              <a:rPr lang="en-US" sz="1800" kern="0" dirty="0">
                <a:effectLst/>
                <a:latin typeface="Arial" panose="020B0604020202020204" pitchFamily="34" charset="0"/>
                <a:ea typeface="Times New Roman" panose="02020603050405020304" pitchFamily="18" charset="0"/>
                <a:cs typeface="Arial" panose="020B0604020202020204" pitchFamily="34" charset="0"/>
              </a:rPr>
              <a:t>. </a:t>
            </a:r>
            <a:endParaRPr lang="en-US" sz="1800" kern="100" dirty="0">
              <a:effectLst/>
              <a:latin typeface="Arial" panose="020B0604020202020204" pitchFamily="34" charset="0"/>
              <a:ea typeface="Aptos" panose="020B0004020202020204" pitchFamily="34" charset="0"/>
              <a:cs typeface="Arial" panose="020B0604020202020204" pitchFamily="34" charset="0"/>
            </a:endParaRPr>
          </a:p>
        </p:txBody>
      </p:sp>
      <p:pic>
        <p:nvPicPr>
          <p:cNvPr id="4" name="Recorded Sound">
            <a:hlinkClick r:id="" action="ppaction://media"/>
            <a:extLst>
              <a:ext uri="{FF2B5EF4-FFF2-40B4-BE49-F238E27FC236}">
                <a16:creationId xmlns:a16="http://schemas.microsoft.com/office/drawing/2014/main" id="{09B3F135-3B40-8B34-2D06-3504FBF6DD66}"/>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7924800" y="5891645"/>
            <a:ext cx="609600" cy="609600"/>
          </a:xfrm>
          <a:prstGeom prst="rect">
            <a:avLst/>
          </a:prstGeom>
        </p:spPr>
      </p:pic>
    </p:spTree>
    <p:extLst>
      <p:ext uri="{BB962C8B-B14F-4D97-AF65-F5344CB8AC3E}">
        <p14:creationId xmlns:p14="http://schemas.microsoft.com/office/powerpoint/2010/main" val="296512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D75E8-279A-5D78-3332-0794DF6DCABA}"/>
              </a:ext>
            </a:extLst>
          </p:cNvPr>
          <p:cNvSpPr>
            <a:spLocks noGrp="1"/>
          </p:cNvSpPr>
          <p:nvPr>
            <p:ph type="title"/>
          </p:nvPr>
        </p:nvSpPr>
        <p:spPr/>
        <p:txBody>
          <a:bodyPr/>
          <a:lstStyle/>
          <a:p>
            <a:r>
              <a:rPr lang="es-ES" cap="small" dirty="0"/>
              <a:t>Adaptaciones razonables de la ADA – Tiempo libre</a:t>
            </a:r>
            <a:endParaRPr lang="en-US" dirty="0"/>
          </a:p>
        </p:txBody>
      </p:sp>
      <p:sp>
        <p:nvSpPr>
          <p:cNvPr id="3" name="Text Placeholder 2">
            <a:extLst>
              <a:ext uri="{FF2B5EF4-FFF2-40B4-BE49-F238E27FC236}">
                <a16:creationId xmlns:a16="http://schemas.microsoft.com/office/drawing/2014/main" id="{8171A79F-B67F-A758-6E24-F813A2757B3F}"/>
              </a:ext>
            </a:extLst>
          </p:cNvPr>
          <p:cNvSpPr>
            <a:spLocks noGrp="1"/>
          </p:cNvSpPr>
          <p:nvPr>
            <p:ph type="body" sz="quarter" idx="13"/>
          </p:nvPr>
        </p:nvSpPr>
        <p:spPr>
          <a:xfrm>
            <a:off x="762000" y="1676400"/>
            <a:ext cx="8077200" cy="4572000"/>
          </a:xfrm>
        </p:spPr>
        <p:txBody>
          <a:bodyPr>
            <a:normAutofit/>
          </a:bodyPr>
          <a:lstStyle/>
          <a:p>
            <a:r>
              <a:rPr lang="es-ES" sz="2200" kern="0" dirty="0">
                <a:latin typeface="Arial" panose="020B0604020202020204" pitchFamily="34" charset="0"/>
                <a:ea typeface="Times New Roman" panose="02020603050405020304" pitchFamily="18" charset="0"/>
                <a:cs typeface="Times New Roman" panose="02020603050405020304" pitchFamily="18" charset="0"/>
              </a:rPr>
              <a:t>El tiempo libre del trabajo puede ser una adaptación razonable en ciertas circunstancias</a:t>
            </a:r>
            <a:r>
              <a:rPr lang="en-US" sz="2200" kern="0" dirty="0">
                <a:effectLst/>
                <a:latin typeface="Arial" panose="020B0604020202020204" pitchFamily="34" charset="0"/>
                <a:ea typeface="Times New Roman" panose="02020603050405020304" pitchFamily="18" charset="0"/>
                <a:cs typeface="Times New Roman" panose="02020603050405020304" pitchFamily="18" charset="0"/>
              </a:rPr>
              <a:t>. </a:t>
            </a:r>
          </a:p>
          <a:p>
            <a:pPr marL="0" indent="0">
              <a:buNone/>
            </a:pPr>
            <a:endParaRPr lang="en-US" sz="2200" kern="0" dirty="0">
              <a:effectLst/>
              <a:latin typeface="Arial" panose="020B0604020202020204" pitchFamily="34" charset="0"/>
              <a:ea typeface="Times New Roman" panose="02020603050405020304" pitchFamily="18" charset="0"/>
              <a:cs typeface="Times New Roman" panose="02020603050405020304" pitchFamily="18" charset="0"/>
            </a:endParaRPr>
          </a:p>
          <a:p>
            <a:r>
              <a:rPr lang="es-ES" sz="2200" kern="0" dirty="0">
                <a:latin typeface="Arial" panose="020B0604020202020204" pitchFamily="34" charset="0"/>
                <a:ea typeface="Times New Roman" panose="02020603050405020304" pitchFamily="18" charset="0"/>
                <a:cs typeface="Times New Roman" panose="02020603050405020304" pitchFamily="18" charset="0"/>
              </a:rPr>
              <a:t>Este tiempo libre suele ser no remunerado, aunque los empleados pueden utilizar otras formas de permiso remunerado, como el PTO, al mismo tiempo que su permiso no remunerado</a:t>
            </a:r>
            <a:r>
              <a:rPr lang="en-US" sz="2200" kern="0" dirty="0">
                <a:effectLst/>
                <a:latin typeface="Arial" panose="020B0604020202020204" pitchFamily="34" charset="0"/>
                <a:ea typeface="Times New Roman" panose="02020603050405020304" pitchFamily="18" charset="0"/>
                <a:cs typeface="Times New Roman" panose="02020603050405020304" pitchFamily="18" charset="0"/>
              </a:rPr>
              <a:t>.</a:t>
            </a:r>
          </a:p>
          <a:p>
            <a:pPr marL="0" indent="0">
              <a:buNone/>
            </a:pPr>
            <a:endParaRPr lang="en-US" sz="2200" kern="100" dirty="0">
              <a:effectLst/>
              <a:latin typeface="Aptos" panose="020B0004020202020204" pitchFamily="34" charset="0"/>
              <a:ea typeface="Times New Roman" panose="02020603050405020304" pitchFamily="18" charset="0"/>
              <a:cs typeface="Times New Roman" panose="02020603050405020304" pitchFamily="18" charset="0"/>
            </a:endParaRPr>
          </a:p>
          <a:p>
            <a:r>
              <a:rPr lang="es-ES" sz="2200" kern="0" dirty="0">
                <a:latin typeface="Arial" panose="020B0604020202020204" pitchFamily="34" charset="0"/>
                <a:ea typeface="Times New Roman" panose="02020603050405020304" pitchFamily="18" charset="0"/>
                <a:cs typeface="Times New Roman" panose="02020603050405020304" pitchFamily="18" charset="0"/>
              </a:rPr>
              <a:t>A veces, un empleado puede ser elegible tanto para una adaptación razonable como para una licencia bajo la Ley de Licencia Familiar y Médica</a:t>
            </a:r>
            <a:r>
              <a:rPr lang="en-US" sz="2200" kern="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200" kern="1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pic>
        <p:nvPicPr>
          <p:cNvPr id="4" name="Recorded Sound">
            <a:hlinkClick r:id="" action="ppaction://media"/>
            <a:extLst>
              <a:ext uri="{FF2B5EF4-FFF2-40B4-BE49-F238E27FC236}">
                <a16:creationId xmlns:a16="http://schemas.microsoft.com/office/drawing/2014/main" id="{ED09369E-71BF-5018-8CD0-A95BCF0F268C}"/>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8077200" y="5943600"/>
            <a:ext cx="609600" cy="609600"/>
          </a:xfrm>
          <a:prstGeom prst="rect">
            <a:avLst/>
          </a:prstGeom>
        </p:spPr>
      </p:pic>
    </p:spTree>
    <p:extLst>
      <p:ext uri="{BB962C8B-B14F-4D97-AF65-F5344CB8AC3E}">
        <p14:creationId xmlns:p14="http://schemas.microsoft.com/office/powerpoint/2010/main" val="383481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FE832-07FF-C3C6-FD7E-DB6A0086C10D}"/>
              </a:ext>
            </a:extLst>
          </p:cNvPr>
          <p:cNvSpPr>
            <a:spLocks noGrp="1"/>
          </p:cNvSpPr>
          <p:nvPr>
            <p:ph type="title"/>
          </p:nvPr>
        </p:nvSpPr>
        <p:spPr/>
        <p:txBody>
          <a:bodyPr/>
          <a:lstStyle/>
          <a:p>
            <a:r>
              <a:rPr lang="en-US" dirty="0"/>
              <a:t>ADA vs FMLA</a:t>
            </a:r>
          </a:p>
        </p:txBody>
      </p:sp>
      <p:sp>
        <p:nvSpPr>
          <p:cNvPr id="3" name="Text Placeholder 2">
            <a:extLst>
              <a:ext uri="{FF2B5EF4-FFF2-40B4-BE49-F238E27FC236}">
                <a16:creationId xmlns:a16="http://schemas.microsoft.com/office/drawing/2014/main" id="{519B2E5A-AB05-2AD4-0E5D-F56703ED615F}"/>
              </a:ext>
            </a:extLst>
          </p:cNvPr>
          <p:cNvSpPr>
            <a:spLocks noGrp="1"/>
          </p:cNvSpPr>
          <p:nvPr>
            <p:ph type="body" sz="quarter" idx="13"/>
          </p:nvPr>
        </p:nvSpPr>
        <p:spPr>
          <a:xfrm>
            <a:off x="762000" y="1905000"/>
            <a:ext cx="8077200" cy="4572000"/>
          </a:xfrm>
        </p:spPr>
        <p:txBody>
          <a:bodyPr/>
          <a:lstStyle/>
          <a:p>
            <a:r>
              <a:rPr lang="es-ES" sz="1800" kern="0" dirty="0" err="1">
                <a:latin typeface="Arial" panose="020B0604020202020204" pitchFamily="34" charset="0"/>
                <a:ea typeface="Times New Roman" panose="02020603050405020304" pitchFamily="18" charset="0"/>
                <a:cs typeface="Times New Roman" panose="02020603050405020304" pitchFamily="18" charset="0"/>
              </a:rPr>
              <a:t>Stratosphere</a:t>
            </a:r>
            <a:r>
              <a:rPr lang="es-ES" sz="1800" kern="0" dirty="0">
                <a:latin typeface="Arial" panose="020B0604020202020204" pitchFamily="34" charset="0"/>
                <a:ea typeface="Times New Roman" panose="02020603050405020304" pitchFamily="18" charset="0"/>
                <a:cs typeface="Times New Roman" panose="02020603050405020304" pitchFamily="18" charset="0"/>
              </a:rPr>
              <a:t> es un empleador cubierto por la Ley de Licencia Familiar y Médica (FMLA).</a:t>
            </a: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s-ES" sz="1800" kern="0" dirty="0">
                <a:latin typeface="Arial" panose="020B0604020202020204" pitchFamily="34" charset="0"/>
                <a:ea typeface="Times New Roman" panose="02020603050405020304" pitchFamily="18" charset="0"/>
                <a:cs typeface="Times New Roman" panose="02020603050405020304" pitchFamily="18" charset="0"/>
              </a:rPr>
              <a:t>Según la FMLA, </a:t>
            </a:r>
            <a:r>
              <a:rPr lang="es-ES" sz="1800" kern="0" dirty="0" err="1">
                <a:latin typeface="Arial" panose="020B0604020202020204" pitchFamily="34" charset="0"/>
                <a:ea typeface="Times New Roman" panose="02020603050405020304" pitchFamily="18" charset="0"/>
                <a:cs typeface="Times New Roman" panose="02020603050405020304" pitchFamily="18" charset="0"/>
              </a:rPr>
              <a:t>Stratosphere</a:t>
            </a:r>
            <a:r>
              <a:rPr lang="es-ES" sz="1800" kern="0" dirty="0">
                <a:latin typeface="Arial" panose="020B0604020202020204" pitchFamily="34" charset="0"/>
                <a:ea typeface="Times New Roman" panose="02020603050405020304" pitchFamily="18" charset="0"/>
                <a:cs typeface="Times New Roman" panose="02020603050405020304" pitchFamily="18" charset="0"/>
              </a:rPr>
              <a:t> proporciona hasta doce (12) semanas de licencia sin goce de sueldo y protegida por el empleo a los empleados elegibles cuando se desencadena la necesidad de licencia</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a:t>
            </a:r>
          </a:p>
          <a:p>
            <a:pPr marL="0" indent="0">
              <a:buNone/>
            </a:pPr>
            <a:endParaRPr lang="en-US" sz="1800" kern="0" dirty="0">
              <a:effectLst/>
              <a:latin typeface="Arial" panose="020B0604020202020204" pitchFamily="34" charset="0"/>
              <a:ea typeface="Times New Roman" panose="02020603050405020304" pitchFamily="18" charset="0"/>
              <a:cs typeface="Times New Roman" panose="02020603050405020304" pitchFamily="18" charset="0"/>
            </a:endParaRPr>
          </a:p>
          <a:p>
            <a:r>
              <a:rPr lang="es-ES" sz="1800" kern="0" dirty="0">
                <a:latin typeface="Arial" panose="020B0604020202020204" pitchFamily="34" charset="0"/>
                <a:ea typeface="Times New Roman" panose="02020603050405020304" pitchFamily="18" charset="0"/>
                <a:cs typeface="Times New Roman" panose="02020603050405020304" pitchFamily="18" charset="0"/>
              </a:rPr>
              <a:t>Los empleados elegibles (aquellos que han trabajado para la empresa durante un (1) año y 1,250 horas en el último año) pueden tomar una licencia para vincularse con un nuevo hijo, para atender su propia condición de salud grave o para cuidar a un miembro de la familia con una condición de salud grave</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a:t>
            </a:r>
          </a:p>
          <a:p>
            <a:endParaRPr lang="en-US" dirty="0"/>
          </a:p>
        </p:txBody>
      </p:sp>
      <p:pic>
        <p:nvPicPr>
          <p:cNvPr id="4" name="Recorded Sound">
            <a:hlinkClick r:id="" action="ppaction://media"/>
            <a:extLst>
              <a:ext uri="{FF2B5EF4-FFF2-40B4-BE49-F238E27FC236}">
                <a16:creationId xmlns:a16="http://schemas.microsoft.com/office/drawing/2014/main" id="{90F6317A-D5F6-C97D-C33C-4F415A92852F}"/>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8229600" y="5884718"/>
            <a:ext cx="609600" cy="609600"/>
          </a:xfrm>
          <a:prstGeom prst="rect">
            <a:avLst/>
          </a:prstGeom>
        </p:spPr>
      </p:pic>
    </p:spTree>
    <p:extLst>
      <p:ext uri="{BB962C8B-B14F-4D97-AF65-F5344CB8AC3E}">
        <p14:creationId xmlns:p14="http://schemas.microsoft.com/office/powerpoint/2010/main" val="129070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98546-D1BE-A7FF-593D-338381445F8D}"/>
              </a:ext>
            </a:extLst>
          </p:cNvPr>
          <p:cNvSpPr>
            <a:spLocks noGrp="1"/>
          </p:cNvSpPr>
          <p:nvPr>
            <p:ph type="title"/>
          </p:nvPr>
        </p:nvSpPr>
        <p:spPr/>
        <p:txBody>
          <a:bodyPr/>
          <a:lstStyle/>
          <a:p>
            <a:r>
              <a:rPr lang="en-US" dirty="0"/>
              <a:t>ADA vs FMLA </a:t>
            </a:r>
            <a:r>
              <a:rPr lang="en-US" cap="small" dirty="0"/>
              <a:t>(</a:t>
            </a:r>
            <a:r>
              <a:rPr lang="en-US" cap="small" dirty="0" err="1"/>
              <a:t>continuación</a:t>
            </a:r>
            <a:r>
              <a:rPr lang="en-US" cap="small" dirty="0"/>
              <a:t>)</a:t>
            </a:r>
            <a:endParaRPr lang="en-US" dirty="0"/>
          </a:p>
        </p:txBody>
      </p:sp>
      <p:sp>
        <p:nvSpPr>
          <p:cNvPr id="3" name="Text Placeholder 2">
            <a:extLst>
              <a:ext uri="{FF2B5EF4-FFF2-40B4-BE49-F238E27FC236}">
                <a16:creationId xmlns:a16="http://schemas.microsoft.com/office/drawing/2014/main" id="{F97589CB-B369-B37C-8131-926BAB94EF42}"/>
              </a:ext>
            </a:extLst>
          </p:cNvPr>
          <p:cNvSpPr>
            <a:spLocks noGrp="1"/>
          </p:cNvSpPr>
          <p:nvPr>
            <p:ph type="body" sz="quarter" idx="13"/>
          </p:nvPr>
        </p:nvSpPr>
        <p:spPr>
          <a:xfrm>
            <a:off x="762000" y="1981200"/>
            <a:ext cx="8077200" cy="4572000"/>
          </a:xfrm>
        </p:spPr>
        <p:txBody>
          <a:bodyPr>
            <a:normAutofit fontScale="70000" lnSpcReduction="20000"/>
          </a:bodyPr>
          <a:lstStyle/>
          <a:p>
            <a:r>
              <a:rPr lang="es-ES" kern="0" dirty="0">
                <a:latin typeface="Arial" panose="020B0604020202020204" pitchFamily="34" charset="0"/>
                <a:ea typeface="Times New Roman" panose="02020603050405020304" pitchFamily="18" charset="0"/>
                <a:cs typeface="Times New Roman" panose="02020603050405020304" pitchFamily="18" charset="0"/>
              </a:rPr>
              <a:t>No todos los empleados tienen derecho a la FMLA</a:t>
            </a:r>
            <a:r>
              <a:rPr lang="en-US" sz="2400" kern="0" dirty="0">
                <a:effectLst/>
                <a:latin typeface="Arial" panose="020B0604020202020204" pitchFamily="34" charset="0"/>
                <a:ea typeface="Times New Roman" panose="02020603050405020304" pitchFamily="18" charset="0"/>
                <a:cs typeface="Times New Roman" panose="02020603050405020304" pitchFamily="18" charset="0"/>
              </a:rPr>
              <a:t>.</a:t>
            </a:r>
          </a:p>
          <a:p>
            <a:pPr marL="0" indent="0">
              <a:buNone/>
            </a:pPr>
            <a:endParaRPr lang="en-US" sz="2400" kern="100" dirty="0">
              <a:effectLst/>
              <a:latin typeface="Aptos" panose="020B0004020202020204" pitchFamily="34" charset="0"/>
              <a:ea typeface="Times New Roman" panose="02020603050405020304" pitchFamily="18" charset="0"/>
              <a:cs typeface="Times New Roman" panose="02020603050405020304" pitchFamily="18" charset="0"/>
            </a:endParaRPr>
          </a:p>
          <a:p>
            <a:r>
              <a:rPr lang="es-ES" kern="0" dirty="0">
                <a:latin typeface="Arial" panose="020B0604020202020204" pitchFamily="34" charset="0"/>
                <a:ea typeface="Times New Roman" panose="02020603050405020304" pitchFamily="18" charset="0"/>
                <a:cs typeface="Times New Roman" panose="02020603050405020304" pitchFamily="18" charset="0"/>
              </a:rPr>
              <a:t>Sin embargo, todos los empleados ESTÁN cubiertos por la ADA y, por lo tanto, incluso si la licencia FMLA no está disponible para un empleado, el empleado aún puede tener derecho a la licencia como una adaptación razonable.  La cantidad de licencia a la que tiene derecho el empleado depende de la necesidad en sí. No es necesario que sea indefinido, pero no hay una cantidad fija de tiempo requerida por la ley</a:t>
            </a:r>
            <a:r>
              <a:rPr lang="en-US" sz="2400" kern="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4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indent="0">
              <a:buNone/>
            </a:pPr>
            <a:endParaRPr lang="en-US" sz="2400" kern="0" dirty="0">
              <a:effectLst/>
              <a:latin typeface="Arial" panose="020B0604020202020204" pitchFamily="34" charset="0"/>
              <a:ea typeface="Times New Roman" panose="02020603050405020304" pitchFamily="18" charset="0"/>
              <a:cs typeface="Times New Roman" panose="02020603050405020304" pitchFamily="18" charset="0"/>
            </a:endParaRPr>
          </a:p>
          <a:p>
            <a:r>
              <a:rPr lang="es-ES" kern="0" dirty="0">
                <a:latin typeface="Arial" panose="020B0604020202020204" pitchFamily="34" charset="0"/>
                <a:ea typeface="Times New Roman" panose="02020603050405020304" pitchFamily="18" charset="0"/>
                <a:cs typeface="Times New Roman" panose="02020603050405020304" pitchFamily="18" charset="0"/>
              </a:rPr>
              <a:t>La licencia como una adaptación razonable por una discapacidad o condición relacionada con el embarazo se tratará como "autorizada" a los efectos de cualquiera de nuestras otras políticas relacionadas con la asistencia y la licencia como una adaptación que sea razonable no se puede usar como base para despedir o disciplinar a un empleado</a:t>
            </a:r>
            <a:r>
              <a:rPr lang="en-US" sz="2400" kern="0" dirty="0">
                <a:effectLst/>
                <a:latin typeface="Arial" panose="020B0604020202020204" pitchFamily="34" charset="0"/>
                <a:ea typeface="Times New Roman" panose="02020603050405020304" pitchFamily="18" charset="0"/>
                <a:cs typeface="Times New Roman" panose="02020603050405020304" pitchFamily="18" charset="0"/>
              </a:rPr>
              <a:t>. </a:t>
            </a:r>
          </a:p>
          <a:p>
            <a:endParaRPr lang="en-US" sz="2400" kern="100" dirty="0">
              <a:effectLst/>
              <a:latin typeface="Aptos" panose="020B0004020202020204" pitchFamily="34" charset="0"/>
              <a:ea typeface="Times New Roman" panose="02020603050405020304" pitchFamily="18" charset="0"/>
              <a:cs typeface="Times New Roman" panose="02020603050405020304" pitchFamily="18" charset="0"/>
            </a:endParaRPr>
          </a:p>
          <a:p>
            <a:r>
              <a:rPr lang="es-ES" kern="100" dirty="0">
                <a:latin typeface="Aptos" panose="020B0004020202020204" pitchFamily="34" charset="0"/>
                <a:ea typeface="Times New Roman" panose="02020603050405020304" pitchFamily="18" charset="0"/>
                <a:cs typeface="Times New Roman" panose="02020603050405020304" pitchFamily="18" charset="0"/>
              </a:rPr>
              <a:t>Un empleado que crea que puede necesitar algún tipo de adaptación razonable debe hacer una solicitud a su Representante Regional de Recursos Humanos para que el Departamento de Recursos Humanos pueda revisar la solicitud</a:t>
            </a:r>
            <a:r>
              <a:rPr lang="en-US" sz="2400" kern="100" dirty="0">
                <a:effectLst/>
                <a:latin typeface="Aptos" panose="020B0004020202020204" pitchFamily="34" charset="0"/>
                <a:ea typeface="Times New Roman" panose="02020603050405020304" pitchFamily="18" charset="0"/>
                <a:cs typeface="Times New Roman" panose="02020603050405020304" pitchFamily="18" charset="0"/>
              </a:rPr>
              <a:t>.</a:t>
            </a:r>
          </a:p>
          <a:p>
            <a:endParaRPr lang="en-US" dirty="0"/>
          </a:p>
        </p:txBody>
      </p:sp>
      <p:pic>
        <p:nvPicPr>
          <p:cNvPr id="4" name="Recorded Sound">
            <a:hlinkClick r:id="" action="ppaction://media"/>
            <a:extLst>
              <a:ext uri="{FF2B5EF4-FFF2-40B4-BE49-F238E27FC236}">
                <a16:creationId xmlns:a16="http://schemas.microsoft.com/office/drawing/2014/main" id="{FDEF5351-B3EC-1E76-246E-9483E08DC2BA}"/>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8077200" y="5943600"/>
            <a:ext cx="609600" cy="609600"/>
          </a:xfrm>
          <a:prstGeom prst="rect">
            <a:avLst/>
          </a:prstGeom>
        </p:spPr>
      </p:pic>
    </p:spTree>
    <p:extLst>
      <p:ext uri="{BB962C8B-B14F-4D97-AF65-F5344CB8AC3E}">
        <p14:creationId xmlns:p14="http://schemas.microsoft.com/office/powerpoint/2010/main" val="388173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3E551-6456-DF10-2EC3-847409735101}"/>
              </a:ext>
            </a:extLst>
          </p:cNvPr>
          <p:cNvSpPr>
            <a:spLocks noGrp="1"/>
          </p:cNvSpPr>
          <p:nvPr>
            <p:ph type="title"/>
          </p:nvPr>
        </p:nvSpPr>
        <p:spPr/>
        <p:txBody>
          <a:bodyPr/>
          <a:lstStyle/>
          <a:p>
            <a:r>
              <a:rPr lang="en-US" cap="small" dirty="0" err="1"/>
              <a:t>Consultas</a:t>
            </a:r>
            <a:r>
              <a:rPr lang="en-US" cap="small" dirty="0"/>
              <a:t> </a:t>
            </a:r>
            <a:r>
              <a:rPr lang="en-US" cap="small" dirty="0" err="1"/>
              <a:t>prohibidas</a:t>
            </a:r>
            <a:endParaRPr lang="en-US" cap="small" dirty="0"/>
          </a:p>
        </p:txBody>
      </p:sp>
      <p:sp>
        <p:nvSpPr>
          <p:cNvPr id="3" name="Text Placeholder 2">
            <a:extLst>
              <a:ext uri="{FF2B5EF4-FFF2-40B4-BE49-F238E27FC236}">
                <a16:creationId xmlns:a16="http://schemas.microsoft.com/office/drawing/2014/main" id="{E53C74FD-B558-70E6-D9B3-E8DAC110CDFE}"/>
              </a:ext>
            </a:extLst>
          </p:cNvPr>
          <p:cNvSpPr>
            <a:spLocks noGrp="1"/>
          </p:cNvSpPr>
          <p:nvPr>
            <p:ph type="body" sz="quarter" idx="13"/>
          </p:nvPr>
        </p:nvSpPr>
        <p:spPr>
          <a:xfrm>
            <a:off x="762000" y="1524000"/>
            <a:ext cx="8077200" cy="4572000"/>
          </a:xfrm>
        </p:spPr>
        <p:txBody>
          <a:bodyPr/>
          <a:lstStyle/>
          <a:p>
            <a:pPr marL="0" indent="0">
              <a:buNone/>
            </a:pPr>
            <a:endParaRPr lang="en-US" sz="1200" kern="0" dirty="0">
              <a:effectLst/>
              <a:latin typeface="Arial" panose="020B0604020202020204" pitchFamily="34" charset="0"/>
              <a:ea typeface="Times New Roman" panose="02020603050405020304" pitchFamily="18" charset="0"/>
              <a:cs typeface="Times New Roman" panose="02020603050405020304" pitchFamily="18" charset="0"/>
            </a:endParaRPr>
          </a:p>
          <a:p>
            <a:r>
              <a:rPr lang="es-ES" sz="2200" kern="0" dirty="0">
                <a:latin typeface="Arial" panose="020B0604020202020204" pitchFamily="34" charset="0"/>
                <a:ea typeface="Times New Roman" panose="02020603050405020304" pitchFamily="18" charset="0"/>
                <a:cs typeface="Times New Roman" panose="02020603050405020304" pitchFamily="18" charset="0"/>
              </a:rPr>
              <a:t>Es posible que las solicitudes de adaptaciones deban incluir la información médica o las condiciones de salud del empleado.  Sin embargo, esta información tiene derecho a protección y confidencialidad.  Los Empleados Ordinarios de Supervisión y Gerencia tienen prohibido preguntar a los Empleados con sobre asuntos relacionados con la discapacidad, la adaptación y la medicina</a:t>
            </a:r>
            <a:r>
              <a:rPr lang="en-US" sz="2200" kern="0" dirty="0">
                <a:effectLst/>
                <a:latin typeface="Arial" panose="020B0604020202020204" pitchFamily="34" charset="0"/>
                <a:ea typeface="Times New Roman" panose="02020603050405020304" pitchFamily="18" charset="0"/>
                <a:cs typeface="Times New Roman" panose="02020603050405020304" pitchFamily="18" charset="0"/>
              </a:rPr>
              <a:t>. </a:t>
            </a:r>
          </a:p>
          <a:p>
            <a:pPr marL="0" indent="0">
              <a:buNone/>
            </a:pPr>
            <a:endParaRPr lang="en-US" sz="2200" kern="0" dirty="0">
              <a:effectLst/>
              <a:latin typeface="Arial" panose="020B0604020202020204" pitchFamily="34" charset="0"/>
              <a:ea typeface="Times New Roman" panose="02020603050405020304" pitchFamily="18" charset="0"/>
              <a:cs typeface="Times New Roman" panose="02020603050405020304" pitchFamily="18" charset="0"/>
            </a:endParaRPr>
          </a:p>
          <a:p>
            <a:r>
              <a:rPr lang="es-ES" sz="2200" kern="0" dirty="0">
                <a:latin typeface="Arial" panose="020B0604020202020204" pitchFamily="34" charset="0"/>
                <a:ea typeface="Times New Roman" panose="02020603050405020304" pitchFamily="18" charset="0"/>
                <a:cs typeface="Times New Roman" panose="02020603050405020304" pitchFamily="18" charset="0"/>
              </a:rPr>
              <a:t>Más bien, todas las consultas deben ser realizadas por un miembro del Departamento de Recursos Humanos, y, todas las consultas deben estar relacionadas con el trabajo y ser consistentes con la necesidad del negocio</a:t>
            </a:r>
            <a:r>
              <a:rPr lang="en-US" sz="2200" kern="0" dirty="0">
                <a:latin typeface="Arial" panose="020B0604020202020204" pitchFamily="34" charset="0"/>
                <a:ea typeface="Times New Roman" panose="02020603050405020304" pitchFamily="18" charset="0"/>
                <a:cs typeface="Times New Roman" panose="02020603050405020304" pitchFamily="18" charset="0"/>
              </a:rPr>
              <a:t>.</a:t>
            </a:r>
            <a:endParaRPr lang="en-US" sz="2200" kern="1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a:p>
            <a:endParaRPr lang="en-US" dirty="0"/>
          </a:p>
        </p:txBody>
      </p:sp>
      <p:pic>
        <p:nvPicPr>
          <p:cNvPr id="4" name="Recorded Sound">
            <a:hlinkClick r:id="" action="ppaction://media"/>
            <a:extLst>
              <a:ext uri="{FF2B5EF4-FFF2-40B4-BE49-F238E27FC236}">
                <a16:creationId xmlns:a16="http://schemas.microsoft.com/office/drawing/2014/main" id="{E253F3FD-4464-78F3-57A4-72B3CCF5FC1A}"/>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7924800" y="5798127"/>
            <a:ext cx="609600" cy="609600"/>
          </a:xfrm>
          <a:prstGeom prst="rect">
            <a:avLst/>
          </a:prstGeom>
        </p:spPr>
      </p:pic>
    </p:spTree>
    <p:extLst>
      <p:ext uri="{BB962C8B-B14F-4D97-AF65-F5344CB8AC3E}">
        <p14:creationId xmlns:p14="http://schemas.microsoft.com/office/powerpoint/2010/main" val="244023762"/>
      </p:ext>
    </p:extLst>
  </p:cSld>
  <p:clrMapOvr>
    <a:masterClrMapping/>
  </p:clrMapOvr>
  <mc:AlternateContent xmlns:mc="http://schemas.openxmlformats.org/markup-compatibility/2006" xmlns:p14="http://schemas.microsoft.com/office/powerpoint/2010/main">
    <mc:Choice Requires="p14">
      <p:transition spd="slow" p14:dur="2000" advTm="25034"/>
    </mc:Choice>
    <mc:Fallback xmlns="">
      <p:transition spd="slow" advTm="25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EA336-9769-82D5-9F77-8189B999192B}"/>
              </a:ext>
            </a:extLst>
          </p:cNvPr>
          <p:cNvSpPr>
            <a:spLocks noGrp="1"/>
          </p:cNvSpPr>
          <p:nvPr>
            <p:ph type="title"/>
          </p:nvPr>
        </p:nvSpPr>
        <p:spPr/>
        <p:txBody>
          <a:bodyPr/>
          <a:lstStyle/>
          <a:p>
            <a:r>
              <a:rPr lang="en-US" cap="small" dirty="0" err="1"/>
              <a:t>Consultas</a:t>
            </a:r>
            <a:r>
              <a:rPr lang="en-US" cap="small" dirty="0"/>
              <a:t> </a:t>
            </a:r>
            <a:r>
              <a:rPr lang="en-US" cap="small" dirty="0" err="1"/>
              <a:t>prohibidas</a:t>
            </a:r>
            <a:r>
              <a:rPr lang="en-US" cap="small" dirty="0"/>
              <a:t> (</a:t>
            </a:r>
            <a:r>
              <a:rPr lang="en-US" cap="small" dirty="0" err="1"/>
              <a:t>continuación</a:t>
            </a:r>
            <a:r>
              <a:rPr lang="en-US" cap="small" dirty="0"/>
              <a:t>)</a:t>
            </a:r>
            <a:endParaRPr lang="en-US" dirty="0"/>
          </a:p>
        </p:txBody>
      </p:sp>
      <p:sp>
        <p:nvSpPr>
          <p:cNvPr id="3" name="Text Placeholder 2">
            <a:extLst>
              <a:ext uri="{FF2B5EF4-FFF2-40B4-BE49-F238E27FC236}">
                <a16:creationId xmlns:a16="http://schemas.microsoft.com/office/drawing/2014/main" id="{E363B444-4101-F0DE-FA51-EE3039F95617}"/>
              </a:ext>
            </a:extLst>
          </p:cNvPr>
          <p:cNvSpPr>
            <a:spLocks noGrp="1"/>
          </p:cNvSpPr>
          <p:nvPr>
            <p:ph type="body" sz="quarter" idx="13"/>
          </p:nvPr>
        </p:nvSpPr>
        <p:spPr>
          <a:xfrm>
            <a:off x="726141" y="1752600"/>
            <a:ext cx="8077200" cy="4572000"/>
          </a:xfrm>
        </p:spPr>
        <p:txBody>
          <a:bodyPr/>
          <a:lstStyle/>
          <a:p>
            <a:pPr lvl="1"/>
            <a:r>
              <a:rPr lang="es-ES" sz="1800" kern="0" dirty="0">
                <a:latin typeface="Arial" panose="020B0604020202020204" pitchFamily="34" charset="0"/>
                <a:ea typeface="Times New Roman" panose="02020603050405020304" pitchFamily="18" charset="0"/>
              </a:rPr>
              <a:t>Usted no está obligado y debe abstenerse de compartir su información médica o de salud con nadie, a menos que sea con un representante o gerente de recursos humanos y deba divulgarse en el curso de la solicitud de una adaptación razonable</a:t>
            </a:r>
            <a:r>
              <a:rPr lang="en-US" sz="1800" kern="0" dirty="0">
                <a:effectLst/>
                <a:latin typeface="Arial" panose="020B0604020202020204" pitchFamily="34" charset="0"/>
                <a:ea typeface="Times New Roman" panose="02020603050405020304" pitchFamily="18" charset="0"/>
              </a:rPr>
              <a:t>.</a:t>
            </a:r>
          </a:p>
          <a:p>
            <a:pPr lvl="1"/>
            <a:endParaRPr lang="en-US" sz="1800" kern="0" dirty="0">
              <a:latin typeface="Arial" panose="020B0604020202020204" pitchFamily="34" charset="0"/>
              <a:ea typeface="Times New Roman" panose="02020603050405020304" pitchFamily="18" charset="0"/>
            </a:endParaRPr>
          </a:p>
          <a:p>
            <a:pPr lvl="1"/>
            <a:r>
              <a:rPr lang="es-ES" sz="1800" kern="0" dirty="0">
                <a:latin typeface="Arial" panose="020B0604020202020204" pitchFamily="34" charset="0"/>
                <a:ea typeface="Times New Roman" panose="02020603050405020304" pitchFamily="18" charset="0"/>
              </a:rPr>
              <a:t>Los empleados, supervisores y gerentes que no estén directamente involucrados en la función de Recursos Humanos que reciban información médica no solicitada de cualquier tipo con respecto a un empleado de un empleado o cualquier otra fuente, deben mantener esta información confidencial y enviar inmediatamente la información por medios seguros, incluidos, entre otros, correo electrónico confidencial u otros medios electrónicos.  al Representante Regional de Recursos Humanos correspondiente para la región correspondiente</a:t>
            </a:r>
            <a:r>
              <a:rPr lang="en-US" sz="1800" kern="0" dirty="0">
                <a:effectLst/>
                <a:latin typeface="Arial" panose="020B0604020202020204" pitchFamily="34" charset="0"/>
                <a:ea typeface="Times New Roman" panose="02020603050405020304" pitchFamily="18" charset="0"/>
              </a:rPr>
              <a:t>.</a:t>
            </a:r>
          </a:p>
          <a:p>
            <a:pPr lvl="1"/>
            <a:endParaRPr lang="en-US" sz="1600" kern="0" dirty="0">
              <a:effectLst/>
              <a:latin typeface="Arial" panose="020B0604020202020204" pitchFamily="34" charset="0"/>
              <a:ea typeface="Times New Roman" panose="02020603050405020304" pitchFamily="18" charset="0"/>
            </a:endParaRPr>
          </a:p>
          <a:p>
            <a:pPr marL="457200" lvl="1" indent="0">
              <a:buNone/>
            </a:pPr>
            <a:endParaRPr lang="en-US" sz="1600" kern="0" dirty="0">
              <a:effectLst/>
              <a:latin typeface="Arial" panose="020B0604020202020204" pitchFamily="34" charset="0"/>
              <a:ea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AC30CF93-5BE6-B8DE-1A44-A104A4254CF2}"/>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7924800" y="5715000"/>
            <a:ext cx="609600" cy="609600"/>
          </a:xfrm>
          <a:prstGeom prst="rect">
            <a:avLst/>
          </a:prstGeom>
        </p:spPr>
      </p:pic>
    </p:spTree>
    <p:extLst>
      <p:ext uri="{BB962C8B-B14F-4D97-AF65-F5344CB8AC3E}">
        <p14:creationId xmlns:p14="http://schemas.microsoft.com/office/powerpoint/2010/main" val="1437804993"/>
      </p:ext>
    </p:extLst>
  </p:cSld>
  <p:clrMapOvr>
    <a:masterClrMapping/>
  </p:clrMapOvr>
  <mc:AlternateContent xmlns:mc="http://schemas.openxmlformats.org/markup-compatibility/2006" xmlns:p14="http://schemas.microsoft.com/office/powerpoint/2010/main">
    <mc:Choice Requires="p14">
      <p:transition spd="slow" p14:dur="2000" advTm="16839"/>
    </mc:Choice>
    <mc:Fallback xmlns="">
      <p:transition spd="slow" advTm="16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2_Office Theme">
  <a:themeElements>
    <a:clrScheme name="SQ THEME">
      <a:dk1>
        <a:srgbClr val="002A5C"/>
      </a:dk1>
      <a:lt1>
        <a:srgbClr val="BFBFBF"/>
      </a:lt1>
      <a:dk2>
        <a:srgbClr val="1F497D"/>
      </a:dk2>
      <a:lt2>
        <a:srgbClr val="EEECE1"/>
      </a:lt2>
      <a:accent1>
        <a:srgbClr val="B2BB1C"/>
      </a:accent1>
      <a:accent2>
        <a:srgbClr val="006CB5"/>
      </a:accent2>
      <a:accent3>
        <a:srgbClr val="95A2C1"/>
      </a:accent3>
      <a:accent4>
        <a:srgbClr val="E0671F"/>
      </a:accent4>
      <a:accent5>
        <a:srgbClr val="D8D8D8"/>
      </a:accent5>
      <a:accent6>
        <a:srgbClr val="002A5C"/>
      </a:accent6>
      <a:hlink>
        <a:srgbClr val="B2BB1C"/>
      </a:hlink>
      <a:folHlink>
        <a:srgbClr val="B2BB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Q Theme">
  <a:themeElements>
    <a:clrScheme name="SQ THEME">
      <a:dk1>
        <a:srgbClr val="002A5C"/>
      </a:dk1>
      <a:lt1>
        <a:srgbClr val="BFBFBF"/>
      </a:lt1>
      <a:dk2>
        <a:srgbClr val="1F497D"/>
      </a:dk2>
      <a:lt2>
        <a:srgbClr val="EEECE1"/>
      </a:lt2>
      <a:accent1>
        <a:srgbClr val="B2BB1C"/>
      </a:accent1>
      <a:accent2>
        <a:srgbClr val="006CB5"/>
      </a:accent2>
      <a:accent3>
        <a:srgbClr val="95A2C1"/>
      </a:accent3>
      <a:accent4>
        <a:srgbClr val="E0671F"/>
      </a:accent4>
      <a:accent5>
        <a:srgbClr val="D8D8D8"/>
      </a:accent5>
      <a:accent6>
        <a:srgbClr val="002A5C"/>
      </a:accent6>
      <a:hlink>
        <a:srgbClr val="B2BB1C"/>
      </a:hlink>
      <a:folHlink>
        <a:srgbClr val="B2BB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Q Theme" id="{603E44D8-0D09-4772-B964-D0AE068644EF}" vid="{4E856D97-9D1A-48ED-8428-4E9AFD70041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b204b13-c7d3-4b5a-970d-78b6931c114a">
      <Terms xmlns="http://schemas.microsoft.com/office/infopath/2007/PartnerControls"/>
    </lcf76f155ced4ddcb4097134ff3c332f>
    <TaxCatchAll xmlns="3995fae6-4f71-43cd-a9cd-a792850cdf8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4ACE3BC24AE1B49B01C373AF763FB89" ma:contentTypeVersion="14" ma:contentTypeDescription="Create a new document." ma:contentTypeScope="" ma:versionID="0d00500aa4968ab9854085400d2d57e9">
  <xsd:schema xmlns:xsd="http://www.w3.org/2001/XMLSchema" xmlns:xs="http://www.w3.org/2001/XMLSchema" xmlns:p="http://schemas.microsoft.com/office/2006/metadata/properties" xmlns:ns2="0b204b13-c7d3-4b5a-970d-78b6931c114a" xmlns:ns3="3995fae6-4f71-43cd-a9cd-a792850cdf82" targetNamespace="http://schemas.microsoft.com/office/2006/metadata/properties" ma:root="true" ma:fieldsID="1f972d4dc38a85366c1c1d68f28ef393" ns2:_="" ns3:_="">
    <xsd:import namespace="0b204b13-c7d3-4b5a-970d-78b6931c114a"/>
    <xsd:import namespace="3995fae6-4f71-43cd-a9cd-a792850cdf8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DateTake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204b13-c7d3-4b5a-970d-78b6931c11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0a93545-afec-4950-b2b5-b943e1704640" ma:termSetId="09814cd3-568e-fe90-9814-8d621ff8fb84" ma:anchorId="fba54fb3-c3e1-fe81-a776-ca4b69148c4d" ma:open="true" ma:isKeyword="false">
      <xsd:complexType>
        <xsd:sequence>
          <xsd:element ref="pc:Terms" minOccurs="0" maxOccurs="1"/>
        </xsd:sequence>
      </xsd:complexType>
    </xsd:element>
    <xsd:element name="MediaLengthInSeconds" ma:index="19"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995fae6-4f71-43cd-a9cd-a792850cdf8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9769c036-5d61-4fa6-97e2-9a44c91a5c0b}" ma:internalName="TaxCatchAll" ma:showField="CatchAllData" ma:web="3995fae6-4f71-43cd-a9cd-a792850cdf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07AC11-0B1B-441E-8E92-F70E9083BF3D}">
  <ds:schemaRefs>
    <ds:schemaRef ds:uri="0b204b13-c7d3-4b5a-970d-78b6931c114a"/>
    <ds:schemaRef ds:uri="http://purl.org/dc/elements/1.1/"/>
    <ds:schemaRef ds:uri="3995fae6-4f71-43cd-a9cd-a792850cdf82"/>
    <ds:schemaRef ds:uri="http://purl.org/dc/dcmitype/"/>
    <ds:schemaRef ds:uri="http://schemas.microsoft.com/office/2006/metadata/propertie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4EAC0F0A-5783-4477-ACEB-B59F751202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204b13-c7d3-4b5a-970d-78b6931c114a"/>
    <ds:schemaRef ds:uri="3995fae6-4f71-43cd-a9cd-a792850cdf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C85061-1853-4121-BD86-A5C68BA05F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47136</TotalTime>
  <Words>3065</Words>
  <Application>Microsoft Office PowerPoint</Application>
  <PresentationFormat>On-screen Show (4:3)</PresentationFormat>
  <Paragraphs>197</Paragraphs>
  <Slides>19</Slides>
  <Notes>19</Notes>
  <HiddenSlides>0</HiddenSlides>
  <MMClips>19</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Aptos</vt:lpstr>
      <vt:lpstr>Arial</vt:lpstr>
      <vt:lpstr>Calibri</vt:lpstr>
      <vt:lpstr>Wingdings</vt:lpstr>
      <vt:lpstr>Wingdings 2</vt:lpstr>
      <vt:lpstr>2_Office Theme</vt:lpstr>
      <vt:lpstr>SQ Theme</vt:lpstr>
      <vt:lpstr>Ley de Estadounidenses con Discapacidades  (ADA – American with Disabilities Act)</vt:lpstr>
      <vt:lpstr>Obligaciones de Stratosphere con la ADA</vt:lpstr>
      <vt:lpstr>Obligaciones de Stratosphere con la ADA (continuación) </vt:lpstr>
      <vt:lpstr>Adaptaciones razonables de la ADA</vt:lpstr>
      <vt:lpstr>Adaptaciones razonables de la ADA – Tiempo libre</vt:lpstr>
      <vt:lpstr>ADA vs FMLA</vt:lpstr>
      <vt:lpstr>ADA vs FMLA (continuación)</vt:lpstr>
      <vt:lpstr>Consultas prohibidas</vt:lpstr>
      <vt:lpstr>Consultas prohibidas (continuación)</vt:lpstr>
      <vt:lpstr>Políticas y procedimientos de Stratosphere</vt:lpstr>
      <vt:lpstr>Solicitud de inicio</vt:lpstr>
      <vt:lpstr>Solicitud de inicio (continuación)</vt:lpstr>
      <vt:lpstr>Solicitud de inicio (continuación)</vt:lpstr>
      <vt:lpstr>Proceso interactivo entre RRHH y empleado</vt:lpstr>
      <vt:lpstr>Proceso interactivo entre RRHH y el empleado (continuación)</vt:lpstr>
      <vt:lpstr>Determinación e implementación de la adaptación</vt:lpstr>
      <vt:lpstr>Determinación e implementación de la adaptación</vt:lpstr>
      <vt:lpstr>Proceso de apelación</vt:lpstr>
      <vt:lpstr>Proceso de Apelaciones (continuación)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Nicki</dc:creator>
  <cp:lastModifiedBy>Ask the Expert</cp:lastModifiedBy>
  <cp:revision>1499</cp:revision>
  <cp:lastPrinted>2024-10-15T18:24:53Z</cp:lastPrinted>
  <dcterms:created xsi:type="dcterms:W3CDTF">2012-04-23T18:03:37Z</dcterms:created>
  <dcterms:modified xsi:type="dcterms:W3CDTF">2024-10-18T17:31:28Z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0x01010074ACE3BC24AE1B49B01C373AF763FB89</vt:lpwstr>
  </property>
</Properties>
</file>